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1"/>
  </p:notesMasterIdLst>
  <p:sldIdLst>
    <p:sldId id="1373" r:id="rId2"/>
    <p:sldId id="1542" r:id="rId3"/>
    <p:sldId id="1522" r:id="rId4"/>
    <p:sldId id="1543" r:id="rId5"/>
    <p:sldId id="1544" r:id="rId6"/>
    <p:sldId id="1545" r:id="rId7"/>
    <p:sldId id="1546" r:id="rId8"/>
    <p:sldId id="1547" r:id="rId9"/>
    <p:sldId id="1548" r:id="rId10"/>
    <p:sldId id="1550" r:id="rId11"/>
    <p:sldId id="1551" r:id="rId12"/>
    <p:sldId id="1552" r:id="rId13"/>
    <p:sldId id="1559" r:id="rId14"/>
    <p:sldId id="1563" r:id="rId15"/>
    <p:sldId id="1577" r:id="rId16"/>
    <p:sldId id="1578" r:id="rId17"/>
    <p:sldId id="1565" r:id="rId18"/>
    <p:sldId id="1564" r:id="rId19"/>
    <p:sldId id="1560" r:id="rId20"/>
    <p:sldId id="1507" r:id="rId21"/>
    <p:sldId id="1562" r:id="rId22"/>
    <p:sldId id="1523" r:id="rId23"/>
    <p:sldId id="1524" r:id="rId24"/>
    <p:sldId id="1525" r:id="rId25"/>
    <p:sldId id="1526" r:id="rId26"/>
    <p:sldId id="1528" r:id="rId27"/>
    <p:sldId id="1529" r:id="rId28"/>
    <p:sldId id="1530" r:id="rId29"/>
    <p:sldId id="1531" r:id="rId30"/>
    <p:sldId id="1532" r:id="rId31"/>
    <p:sldId id="1533" r:id="rId32"/>
    <p:sldId id="1534" r:id="rId33"/>
    <p:sldId id="1535" r:id="rId34"/>
    <p:sldId id="1536" r:id="rId35"/>
    <p:sldId id="1537" r:id="rId36"/>
    <p:sldId id="1539" r:id="rId37"/>
    <p:sldId id="1540" r:id="rId38"/>
    <p:sldId id="1553" r:id="rId39"/>
    <p:sldId id="1554" r:id="rId40"/>
    <p:sldId id="1555" r:id="rId41"/>
    <p:sldId id="1541" r:id="rId42"/>
    <p:sldId id="1556" r:id="rId43"/>
    <p:sldId id="1557" r:id="rId44"/>
    <p:sldId id="1558" r:id="rId45"/>
    <p:sldId id="1527" r:id="rId46"/>
    <p:sldId id="1538" r:id="rId47"/>
    <p:sldId id="1505" r:id="rId48"/>
    <p:sldId id="1576" r:id="rId49"/>
    <p:sldId id="1575" r:id="rId5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jigj-gfmg tung" initials="gt" lastIdx="1" clrIdx="0">
    <p:extLst>
      <p:ext uri="{19B8F6BF-5375-455C-9EA6-DF929625EA0E}">
        <p15:presenceInfo xmlns:p15="http://schemas.microsoft.com/office/powerpoint/2012/main" userId="99cf9b7282c054dd" providerId="Windows Live"/>
      </p:ext>
    </p:extLst>
  </p:cmAuthor>
  <p:cmAuthor id="2" name="CWW" initials="C" lastIdx="2" clrIdx="1">
    <p:extLst>
      <p:ext uri="{19B8F6BF-5375-455C-9EA6-DF929625EA0E}">
        <p15:presenceInfo xmlns:p15="http://schemas.microsoft.com/office/powerpoint/2012/main" userId="CWW" providerId="None"/>
      </p:ext>
    </p:extLst>
  </p:cmAuthor>
  <p:cmAuthor id="3" name="杜冠勳 DUH_KUAN_HSUN" initials="杜冠勳" lastIdx="1" clrIdx="2">
    <p:extLst>
      <p:ext uri="{19B8F6BF-5375-455C-9EA6-DF929625EA0E}">
        <p15:presenceInfo xmlns:p15="http://schemas.microsoft.com/office/powerpoint/2012/main" userId="杜冠勳 DUH_KUAN_HSUN" providerId="None"/>
      </p:ext>
    </p:extLst>
  </p:cmAuthor>
  <p:cmAuthor id="4" name="杜冠勳" initials="杜冠勳" lastIdx="0" clrIdx="3">
    <p:extLst>
      <p:ext uri="{19B8F6BF-5375-455C-9EA6-DF929625EA0E}">
        <p15:presenceInfo xmlns:p15="http://schemas.microsoft.com/office/powerpoint/2012/main" userId="S-1-5-21-3100601057-2475936310-3296494056-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F7C7C"/>
    <a:srgbClr val="CC0099"/>
    <a:srgbClr val="FFFFFF"/>
    <a:srgbClr val="A3CF79"/>
    <a:srgbClr val="E6E6E6"/>
    <a:srgbClr val="DDE2CD"/>
    <a:srgbClr val="FFFF99"/>
    <a:srgbClr val="D4EDFF"/>
    <a:srgbClr val="ADCF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202B0CA-FC54-4496-8BCA-5EF66A818D29}" styleName="深色樣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樣式 1 - 輔色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82084" autoAdjust="0"/>
  </p:normalViewPr>
  <p:slideViewPr>
    <p:cSldViewPr snapToGrid="0">
      <p:cViewPr varScale="1">
        <p:scale>
          <a:sx n="94" d="100"/>
          <a:sy n="94" d="100"/>
        </p:scale>
        <p:origin x="2046" y="7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CB0E6-5ADD-4734-8226-FB8F9A585011}" type="datetimeFigureOut">
              <a:rPr lang="zh-TW" altLang="en-US" smtClean="0"/>
              <a:pPr/>
              <a:t>2021/10/27</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66AA6-6680-4EAF-9C7C-D332617C4882}" type="slidenum">
              <a:rPr lang="zh-TW" altLang="en-US" smtClean="0"/>
              <a:pPr/>
              <a:t>‹#›</a:t>
            </a:fld>
            <a:endParaRPr lang="zh-TW" altLang="en-US"/>
          </a:p>
        </p:txBody>
      </p:sp>
    </p:spTree>
    <p:extLst>
      <p:ext uri="{BB962C8B-B14F-4D97-AF65-F5344CB8AC3E}">
        <p14:creationId xmlns:p14="http://schemas.microsoft.com/office/powerpoint/2010/main" val="2611616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A266AA6-6680-4EAF-9C7C-D332617C4882}" type="slidenum">
              <a:rPr lang="zh-TW" altLang="en-US" smtClean="0"/>
              <a:pPr/>
              <a:t>1</a:t>
            </a:fld>
            <a:endParaRPr lang="zh-TW" altLang="en-US"/>
          </a:p>
        </p:txBody>
      </p:sp>
    </p:spTree>
    <p:extLst>
      <p:ext uri="{BB962C8B-B14F-4D97-AF65-F5344CB8AC3E}">
        <p14:creationId xmlns:p14="http://schemas.microsoft.com/office/powerpoint/2010/main" val="3995355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A266AA6-6680-4EAF-9C7C-D332617C4882}" type="slidenum">
              <a:rPr lang="zh-TW" altLang="en-US" smtClean="0"/>
              <a:pPr/>
              <a:t>41</a:t>
            </a:fld>
            <a:endParaRPr lang="zh-TW" altLang="en-US"/>
          </a:p>
        </p:txBody>
      </p:sp>
    </p:spTree>
    <p:extLst>
      <p:ext uri="{BB962C8B-B14F-4D97-AF65-F5344CB8AC3E}">
        <p14:creationId xmlns:p14="http://schemas.microsoft.com/office/powerpoint/2010/main" val="380644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A266AA6-6680-4EAF-9C7C-D332617C4882}" type="slidenum">
              <a:rPr lang="zh-TW" altLang="en-US" smtClean="0"/>
              <a:pPr/>
              <a:t>47</a:t>
            </a:fld>
            <a:endParaRPr lang="zh-TW" altLang="en-US"/>
          </a:p>
        </p:txBody>
      </p:sp>
    </p:spTree>
    <p:extLst>
      <p:ext uri="{BB962C8B-B14F-4D97-AF65-F5344CB8AC3E}">
        <p14:creationId xmlns:p14="http://schemas.microsoft.com/office/powerpoint/2010/main" val="3215117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若發生變化筆取樣速度快的話則會失去重要訊息</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7A266AA6-6680-4EAF-9C7C-D332617C4882}" type="slidenum">
              <a:rPr lang="zh-TW" altLang="en-US" smtClean="0"/>
              <a:pPr/>
              <a:t>3</a:t>
            </a:fld>
            <a:endParaRPr lang="zh-TW" altLang="en-US"/>
          </a:p>
        </p:txBody>
      </p:sp>
    </p:spTree>
    <p:extLst>
      <p:ext uri="{BB962C8B-B14F-4D97-AF65-F5344CB8AC3E}">
        <p14:creationId xmlns:p14="http://schemas.microsoft.com/office/powerpoint/2010/main" val="416006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A266AA6-6680-4EAF-9C7C-D332617C4882}" type="slidenum">
              <a:rPr lang="zh-TW" altLang="en-US" smtClean="0"/>
              <a:pPr/>
              <a:t>5</a:t>
            </a:fld>
            <a:endParaRPr lang="zh-TW" altLang="en-US"/>
          </a:p>
        </p:txBody>
      </p:sp>
    </p:spTree>
    <p:extLst>
      <p:ext uri="{BB962C8B-B14F-4D97-AF65-F5344CB8AC3E}">
        <p14:creationId xmlns:p14="http://schemas.microsoft.com/office/powerpoint/2010/main" val="406855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Inverse by table </a:t>
            </a:r>
            <a:endParaRPr lang="zh-TW" altLang="en-US" dirty="0"/>
          </a:p>
        </p:txBody>
      </p:sp>
      <p:sp>
        <p:nvSpPr>
          <p:cNvPr id="4" name="投影片編號版面配置區 3"/>
          <p:cNvSpPr>
            <a:spLocks noGrp="1"/>
          </p:cNvSpPr>
          <p:nvPr>
            <p:ph type="sldNum" sz="quarter" idx="5"/>
          </p:nvPr>
        </p:nvSpPr>
        <p:spPr/>
        <p:txBody>
          <a:bodyPr/>
          <a:lstStyle/>
          <a:p>
            <a:fld id="{7A266AA6-6680-4EAF-9C7C-D332617C4882}" type="slidenum">
              <a:rPr lang="zh-TW" altLang="en-US" smtClean="0"/>
              <a:pPr/>
              <a:t>6</a:t>
            </a:fld>
            <a:endParaRPr lang="zh-TW" altLang="en-US"/>
          </a:p>
        </p:txBody>
      </p:sp>
    </p:spTree>
    <p:extLst>
      <p:ext uri="{BB962C8B-B14F-4D97-AF65-F5344CB8AC3E}">
        <p14:creationId xmlns:p14="http://schemas.microsoft.com/office/powerpoint/2010/main" val="3726190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A266AA6-6680-4EAF-9C7C-D332617C4882}" type="slidenum">
              <a:rPr lang="zh-TW" altLang="en-US" smtClean="0"/>
              <a:pPr/>
              <a:t>9</a:t>
            </a:fld>
            <a:endParaRPr lang="zh-TW" altLang="en-US"/>
          </a:p>
        </p:txBody>
      </p:sp>
    </p:spTree>
    <p:extLst>
      <p:ext uri="{BB962C8B-B14F-4D97-AF65-F5344CB8AC3E}">
        <p14:creationId xmlns:p14="http://schemas.microsoft.com/office/powerpoint/2010/main" val="2880981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Digital Control is less susceptible environmental variations , less sensitive to noise, easily adjusting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Design A Digital Control System For High Speed Dual Active Bridge Isolated Bidirectional DC To DC Converter </a:t>
            </a:r>
          </a:p>
          <a:p>
            <a:endParaRPr lang="zh-TW" altLang="en-US" dirty="0"/>
          </a:p>
        </p:txBody>
      </p:sp>
      <p:sp>
        <p:nvSpPr>
          <p:cNvPr id="4" name="投影片編號版面配置區 3"/>
          <p:cNvSpPr>
            <a:spLocks noGrp="1"/>
          </p:cNvSpPr>
          <p:nvPr>
            <p:ph type="sldNum" sz="quarter" idx="5"/>
          </p:nvPr>
        </p:nvSpPr>
        <p:spPr/>
        <p:txBody>
          <a:bodyPr/>
          <a:lstStyle/>
          <a:p>
            <a:fld id="{7A266AA6-6680-4EAF-9C7C-D332617C4882}" type="slidenum">
              <a:rPr lang="zh-TW" altLang="en-US" smtClean="0"/>
              <a:pPr/>
              <a:t>13</a:t>
            </a:fld>
            <a:endParaRPr lang="zh-TW" altLang="en-US"/>
          </a:p>
        </p:txBody>
      </p:sp>
    </p:spTree>
    <p:extLst>
      <p:ext uri="{BB962C8B-B14F-4D97-AF65-F5344CB8AC3E}">
        <p14:creationId xmlns:p14="http://schemas.microsoft.com/office/powerpoint/2010/main" val="397921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A266AA6-6680-4EAF-9C7C-D332617C4882}" type="slidenum">
              <a:rPr lang="zh-TW" altLang="en-US" smtClean="0"/>
              <a:pPr/>
              <a:t>19</a:t>
            </a:fld>
            <a:endParaRPr lang="zh-TW" altLang="en-US"/>
          </a:p>
        </p:txBody>
      </p:sp>
    </p:spTree>
    <p:extLst>
      <p:ext uri="{BB962C8B-B14F-4D97-AF65-F5344CB8AC3E}">
        <p14:creationId xmlns:p14="http://schemas.microsoft.com/office/powerpoint/2010/main" val="2710738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脈衝不變法 </a:t>
            </a:r>
            <a:r>
              <a:rPr lang="en-US" altLang="zh-TW" sz="1200" b="0" i="0" kern="1200" dirty="0">
                <a:solidFill>
                  <a:schemeClr val="tx1"/>
                </a:solidFill>
                <a:effectLst/>
                <a:latin typeface="+mn-lt"/>
                <a:ea typeface="+mn-ea"/>
                <a:cs typeface="+mn-cs"/>
              </a:rPr>
              <a:t>(Impulse invariance) :</a:t>
            </a:r>
            <a:r>
              <a:rPr lang="zh-TW" altLang="en-US" sz="1200" b="0" i="0" kern="1200" dirty="0">
                <a:solidFill>
                  <a:schemeClr val="tx1"/>
                </a:solidFill>
                <a:effectLst/>
                <a:latin typeface="+mn-lt"/>
                <a:ea typeface="+mn-ea"/>
                <a:cs typeface="+mn-cs"/>
              </a:rPr>
              <a:t> 對連續時間系統的脈衝響應進行取樣以產生離散時間系統的脈衝響應</a:t>
            </a:r>
          </a:p>
          <a:p>
            <a:endParaRPr lang="zh-TW" altLang="en-US" dirty="0"/>
          </a:p>
        </p:txBody>
      </p:sp>
      <p:sp>
        <p:nvSpPr>
          <p:cNvPr id="4" name="投影片編號版面配置區 3"/>
          <p:cNvSpPr>
            <a:spLocks noGrp="1"/>
          </p:cNvSpPr>
          <p:nvPr>
            <p:ph type="sldNum" sz="quarter" idx="5"/>
          </p:nvPr>
        </p:nvSpPr>
        <p:spPr/>
        <p:txBody>
          <a:bodyPr/>
          <a:lstStyle/>
          <a:p>
            <a:fld id="{7A266AA6-6680-4EAF-9C7C-D332617C4882}" type="slidenum">
              <a:rPr lang="zh-TW" altLang="en-US" smtClean="0"/>
              <a:pPr/>
              <a:t>30</a:t>
            </a:fld>
            <a:endParaRPr lang="zh-TW" altLang="en-US"/>
          </a:p>
        </p:txBody>
      </p:sp>
    </p:spTree>
    <p:extLst>
      <p:ext uri="{BB962C8B-B14F-4D97-AF65-F5344CB8AC3E}">
        <p14:creationId xmlns:p14="http://schemas.microsoft.com/office/powerpoint/2010/main" val="2218853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A266AA6-6680-4EAF-9C7C-D332617C4882}" type="slidenum">
              <a:rPr lang="zh-TW" altLang="en-US" smtClean="0"/>
              <a:pPr/>
              <a:t>33</a:t>
            </a:fld>
            <a:endParaRPr lang="zh-TW" altLang="en-US"/>
          </a:p>
        </p:txBody>
      </p:sp>
    </p:spTree>
    <p:extLst>
      <p:ext uri="{BB962C8B-B14F-4D97-AF65-F5344CB8AC3E}">
        <p14:creationId xmlns:p14="http://schemas.microsoft.com/office/powerpoint/2010/main" val="3979474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bwMode="grayWhite">
      <p:bgPr>
        <a:solidFill>
          <a:schemeClr val="bg1"/>
        </a:solidFill>
        <a:effectLst/>
      </p:bgPr>
    </p:bg>
    <p:spTree>
      <p:nvGrpSpPr>
        <p:cNvPr id="1" name=""/>
        <p:cNvGrpSpPr/>
        <p:nvPr/>
      </p:nvGrpSpPr>
      <p:grpSpPr>
        <a:xfrm>
          <a:off x="0" y="0"/>
          <a:ext cx="0" cy="0"/>
          <a:chOff x="0" y="0"/>
          <a:chExt cx="0" cy="0"/>
        </a:xfrm>
      </p:grpSpPr>
      <p:sp>
        <p:nvSpPr>
          <p:cNvPr id="4" name="AutoShape 2"/>
          <p:cNvSpPr>
            <a:spLocks noChangeArrowheads="1"/>
          </p:cNvSpPr>
          <p:nvPr/>
        </p:nvSpPr>
        <p:spPr bwMode="ltGray">
          <a:xfrm>
            <a:off x="1588" y="279400"/>
            <a:ext cx="8912225" cy="6586538"/>
          </a:xfrm>
          <a:prstGeom prst="rtTriangle">
            <a:avLst/>
          </a:prstGeom>
          <a:noFill/>
          <a:ln w="28575">
            <a:noFill/>
            <a:miter lim="800000"/>
            <a:headEnd/>
            <a:tailEnd/>
          </a:ln>
          <a:effectLst/>
        </p:spPr>
        <p:txBody>
          <a:bodyPr wrap="none" anchor="ctr"/>
          <a:lstStyle/>
          <a:p>
            <a:pPr>
              <a:defRPr/>
            </a:pPr>
            <a:endParaRPr lang="zh-TW" altLang="en-US"/>
          </a:p>
        </p:txBody>
      </p:sp>
      <p:pic>
        <p:nvPicPr>
          <p:cNvPr id="5" name="Picture 5" descr="larc-ht"/>
          <p:cNvPicPr>
            <a:picLocks noChangeAspect="1" noChangeArrowheads="1"/>
          </p:cNvPicPr>
          <p:nvPr/>
        </p:nvPicPr>
        <p:blipFill>
          <a:blip r:embed="rId2" cstate="print">
            <a:lum contrast="20000"/>
          </a:blip>
          <a:srcRect/>
          <a:stretch>
            <a:fillRect/>
          </a:stretch>
        </p:blipFill>
        <p:spPr bwMode="auto">
          <a:xfrm>
            <a:off x="1096963" y="4413250"/>
            <a:ext cx="1387475" cy="1752600"/>
          </a:xfrm>
          <a:prstGeom prst="rect">
            <a:avLst/>
          </a:prstGeom>
          <a:noFill/>
          <a:ln w="9525">
            <a:noFill/>
            <a:miter lim="800000"/>
            <a:headEnd/>
            <a:tailEnd/>
          </a:ln>
        </p:spPr>
      </p:pic>
      <p:sp>
        <p:nvSpPr>
          <p:cNvPr id="6" name="Text Box 7"/>
          <p:cNvSpPr txBox="1">
            <a:spLocks noChangeArrowheads="1"/>
          </p:cNvSpPr>
          <p:nvPr/>
        </p:nvSpPr>
        <p:spPr bwMode="auto">
          <a:xfrm>
            <a:off x="3203575" y="2924175"/>
            <a:ext cx="2590800" cy="366713"/>
          </a:xfrm>
          <a:prstGeom prst="rect">
            <a:avLst/>
          </a:prstGeom>
          <a:noFill/>
          <a:ln w="9525" algn="ctr">
            <a:noFill/>
            <a:miter lim="800000"/>
            <a:headEnd/>
            <a:tailEnd/>
          </a:ln>
          <a:effectLst/>
        </p:spPr>
        <p:txBody>
          <a:bodyPr>
            <a:spAutoFit/>
          </a:bodyPr>
          <a:lstStyle/>
          <a:p>
            <a:pPr>
              <a:defRPr/>
            </a:pPr>
            <a:endParaRPr lang="zh-TW" altLang="zh-TW"/>
          </a:p>
        </p:txBody>
      </p:sp>
      <p:sp>
        <p:nvSpPr>
          <p:cNvPr id="7171" name="Rectangle 3"/>
          <p:cNvSpPr>
            <a:spLocks noGrp="1" noChangeArrowheads="1"/>
          </p:cNvSpPr>
          <p:nvPr>
            <p:ph type="subTitle" sz="quarter" idx="1"/>
          </p:nvPr>
        </p:nvSpPr>
        <p:spPr>
          <a:xfrm>
            <a:off x="2514600" y="3733800"/>
            <a:ext cx="5575300" cy="1752600"/>
          </a:xfrm>
        </p:spPr>
        <p:txBody>
          <a:bodyPr/>
          <a:lstStyle>
            <a:lvl1pPr marL="0" indent="0" algn="ctr">
              <a:buFont typeface="Symbol" pitchFamily="18" charset="2"/>
              <a:buNone/>
              <a:defRPr sz="3600">
                <a:solidFill>
                  <a:srgbClr val="6102A2"/>
                </a:solidFill>
              </a:defRPr>
            </a:lvl1pPr>
          </a:lstStyle>
          <a:p>
            <a:r>
              <a:rPr lang="zh-TW" altLang="en-US"/>
              <a:t>按一下以編輯母片副標題樣式</a:t>
            </a:r>
            <a:endParaRPr lang="en-US" altLang="zh-TW"/>
          </a:p>
        </p:txBody>
      </p:sp>
      <p:sp>
        <p:nvSpPr>
          <p:cNvPr id="7172" name="Rectangle 4"/>
          <p:cNvSpPr>
            <a:spLocks noGrp="1" noChangeArrowheads="1"/>
          </p:cNvSpPr>
          <p:nvPr>
            <p:ph type="ctrTitle" sz="quarter"/>
          </p:nvPr>
        </p:nvSpPr>
        <p:spPr>
          <a:xfrm>
            <a:off x="685800" y="914400"/>
            <a:ext cx="7772400" cy="1920875"/>
          </a:xfrm>
        </p:spPr>
        <p:txBody>
          <a:bodyPr/>
          <a:lstStyle>
            <a:lvl1pPr>
              <a:defRPr sz="4400"/>
            </a:lvl1pPr>
          </a:lstStyle>
          <a:p>
            <a:r>
              <a:rPr lang="zh-TW" altLang="en-US"/>
              <a:t>按一下以編輯母片標題樣式</a:t>
            </a:r>
            <a:endParaRPr lang="en-US" altLang="zh-TW"/>
          </a:p>
        </p:txBody>
      </p:sp>
      <p:sp>
        <p:nvSpPr>
          <p:cNvPr id="7" name="Rectangle 11"/>
          <p:cNvSpPr>
            <a:spLocks noGrp="1" noChangeArrowheads="1"/>
          </p:cNvSpPr>
          <p:nvPr>
            <p:ph type="dt" sz="quarter" idx="10"/>
          </p:nvPr>
        </p:nvSpPr>
        <p:spPr>
          <a:xfrm>
            <a:off x="457200" y="6245225"/>
            <a:ext cx="2133600" cy="476250"/>
          </a:xfrm>
          <a:ln w="9525"/>
        </p:spPr>
        <p:txBody>
          <a:bodyPr/>
          <a:lstStyle>
            <a:lvl1pPr>
              <a:lnSpc>
                <a:spcPct val="100000"/>
              </a:lnSpc>
              <a:spcBef>
                <a:spcPct val="0"/>
              </a:spcBef>
              <a:defRPr kumimoji="1" b="0">
                <a:solidFill>
                  <a:schemeClr val="tx1"/>
                </a:solidFill>
                <a:latin typeface="Arial" charset="0"/>
              </a:defRPr>
            </a:lvl1pPr>
          </a:lstStyle>
          <a:p>
            <a:fld id="{47ECE6CB-6078-46ED-AA80-4B9B7B320C9C}" type="datetime1">
              <a:rPr lang="zh-TW" altLang="en-US" smtClean="0"/>
              <a:pPr/>
              <a:t>2021/10/27</a:t>
            </a:fld>
            <a:endParaRPr lang="zh-TW" altLang="en-US"/>
          </a:p>
        </p:txBody>
      </p:sp>
      <p:sp>
        <p:nvSpPr>
          <p:cNvPr id="8" name="Rectangle 13"/>
          <p:cNvSpPr>
            <a:spLocks noGrp="1" noChangeArrowheads="1"/>
          </p:cNvSpPr>
          <p:nvPr>
            <p:ph type="sldNum" sz="quarter" idx="11"/>
          </p:nvPr>
        </p:nvSpPr>
        <p:spPr>
          <a:xfrm>
            <a:off x="6553200" y="6245225"/>
            <a:ext cx="2133600" cy="476250"/>
          </a:xfrm>
          <a:ln w="9525"/>
        </p:spPr>
        <p:txBody>
          <a:bodyPr/>
          <a:lstStyle>
            <a:lvl1pPr>
              <a:lnSpc>
                <a:spcPct val="100000"/>
              </a:lnSpc>
              <a:spcBef>
                <a:spcPct val="0"/>
              </a:spcBef>
              <a:defRPr kumimoji="1" b="0">
                <a:solidFill>
                  <a:schemeClr val="tx1"/>
                </a:solidFill>
                <a:latin typeface="Arial" charset="0"/>
              </a:defRPr>
            </a:lvl1pPr>
          </a:lstStyle>
          <a:p>
            <a:fld id="{FC175A1F-17AA-440E-A787-FA438D8C8862}" type="slidenum">
              <a:rPr lang="zh-TW" altLang="en-US" smtClean="0"/>
              <a:pPr/>
              <a:t>‹#›</a:t>
            </a:fld>
            <a:endParaRPr lang="zh-TW" altLang="en-US"/>
          </a:p>
        </p:txBody>
      </p:sp>
      <p:sp>
        <p:nvSpPr>
          <p:cNvPr id="9" name="Rectangle 14"/>
          <p:cNvSpPr>
            <a:spLocks noGrp="1" noChangeArrowheads="1"/>
          </p:cNvSpPr>
          <p:nvPr>
            <p:ph type="ftr" sz="quarter" idx="12"/>
          </p:nvPr>
        </p:nvSpPr>
        <p:spPr>
          <a:xfrm>
            <a:off x="3124200" y="6245225"/>
            <a:ext cx="2895600" cy="476250"/>
          </a:xfrm>
          <a:ln w="9525"/>
        </p:spPr>
        <p:txBody>
          <a:bodyPr/>
          <a:lstStyle>
            <a:lvl1pPr>
              <a:lnSpc>
                <a:spcPct val="100000"/>
              </a:lnSpc>
              <a:spcBef>
                <a:spcPct val="0"/>
              </a:spcBef>
              <a:defRPr kumimoji="1" b="0">
                <a:solidFill>
                  <a:schemeClr val="tx1"/>
                </a:solidFill>
                <a:latin typeface="Arial" charset="0"/>
              </a:defRPr>
            </a:lvl1pPr>
          </a:lstStyle>
          <a:p>
            <a:endParaRPr lang="zh-TW" altLang="en-US"/>
          </a:p>
        </p:txBody>
      </p:sp>
    </p:spTree>
    <p:extLst>
      <p:ext uri="{BB962C8B-B14F-4D97-AF65-F5344CB8AC3E}">
        <p14:creationId xmlns:p14="http://schemas.microsoft.com/office/powerpoint/2010/main" val="576306097"/>
      </p:ext>
    </p:extLst>
  </p:cSld>
  <p:clrMapOvr>
    <a:masterClrMapping/>
  </p:clrMapOvr>
  <p:transition>
    <p:pull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vl1pPr>
          </a:lstStyle>
          <a:p>
            <a:fld id="{E3411D47-4C42-45CA-B28F-307CAA761D39}" type="datetime1">
              <a:rPr lang="zh-TW" altLang="en-US" smtClean="0"/>
              <a:pPr/>
              <a:t>2021/10/27</a:t>
            </a:fld>
            <a:endParaRPr lang="zh-TW" altLang="en-US"/>
          </a:p>
        </p:txBody>
      </p:sp>
      <p:sp>
        <p:nvSpPr>
          <p:cNvPr id="5" name="Rectangle 5"/>
          <p:cNvSpPr>
            <a:spLocks noGrp="1" noChangeArrowheads="1"/>
          </p:cNvSpPr>
          <p:nvPr>
            <p:ph type="ftr" sz="quarter" idx="11"/>
          </p:nvPr>
        </p:nvSpPr>
        <p:spPr>
          <a:ln/>
        </p:spPr>
        <p:txBody>
          <a:bodyPr/>
          <a:lstStyle>
            <a:lvl1pPr>
              <a:defRPr/>
            </a:lvl1pPr>
          </a:lstStyle>
          <a:p>
            <a:endParaRPr lang="zh-TW" altLang="en-US"/>
          </a:p>
        </p:txBody>
      </p:sp>
      <p:sp>
        <p:nvSpPr>
          <p:cNvPr id="6" name="Rectangle 6"/>
          <p:cNvSpPr>
            <a:spLocks noGrp="1" noChangeArrowheads="1"/>
          </p:cNvSpPr>
          <p:nvPr>
            <p:ph type="sldNum" sz="quarter" idx="12"/>
          </p:nvPr>
        </p:nvSpPr>
        <p:spPr>
          <a:ln/>
        </p:spPr>
        <p:txBody>
          <a:bodyPr/>
          <a:lstStyle>
            <a:lvl1pPr>
              <a:defRPr/>
            </a:lvl1pPr>
          </a:lstStyle>
          <a:p>
            <a:fld id="{FC175A1F-17AA-440E-A787-FA438D8C8862}" type="slidenum">
              <a:rPr lang="zh-TW" altLang="en-US" smtClean="0"/>
              <a:pPr/>
              <a:t>‹#›</a:t>
            </a:fld>
            <a:endParaRPr lang="zh-TW" altLang="en-US"/>
          </a:p>
        </p:txBody>
      </p:sp>
    </p:spTree>
    <p:extLst>
      <p:ext uri="{BB962C8B-B14F-4D97-AF65-F5344CB8AC3E}">
        <p14:creationId xmlns:p14="http://schemas.microsoft.com/office/powerpoint/2010/main" val="1309342884"/>
      </p:ext>
    </p:extLst>
  </p:cSld>
  <p:clrMapOvr>
    <a:masterClrMapping/>
  </p:clrMapOvr>
  <p:transition>
    <p:pull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19888" y="152400"/>
            <a:ext cx="2112962" cy="60277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377825" y="152400"/>
            <a:ext cx="6189663" cy="60277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vl1pPr>
          </a:lstStyle>
          <a:p>
            <a:fld id="{E9732341-A4CF-45FE-8984-7DA99ABE711A}" type="datetime1">
              <a:rPr lang="zh-TW" altLang="en-US" smtClean="0"/>
              <a:pPr/>
              <a:t>2021/10/27</a:t>
            </a:fld>
            <a:endParaRPr lang="zh-TW" altLang="en-US"/>
          </a:p>
        </p:txBody>
      </p:sp>
      <p:sp>
        <p:nvSpPr>
          <p:cNvPr id="5" name="Rectangle 5"/>
          <p:cNvSpPr>
            <a:spLocks noGrp="1" noChangeArrowheads="1"/>
          </p:cNvSpPr>
          <p:nvPr>
            <p:ph type="ftr" sz="quarter" idx="11"/>
          </p:nvPr>
        </p:nvSpPr>
        <p:spPr>
          <a:ln/>
        </p:spPr>
        <p:txBody>
          <a:bodyPr/>
          <a:lstStyle>
            <a:lvl1pPr>
              <a:defRPr/>
            </a:lvl1pPr>
          </a:lstStyle>
          <a:p>
            <a:endParaRPr lang="zh-TW" altLang="en-US"/>
          </a:p>
        </p:txBody>
      </p:sp>
      <p:sp>
        <p:nvSpPr>
          <p:cNvPr id="6" name="Rectangle 6"/>
          <p:cNvSpPr>
            <a:spLocks noGrp="1" noChangeArrowheads="1"/>
          </p:cNvSpPr>
          <p:nvPr>
            <p:ph type="sldNum" sz="quarter" idx="12"/>
          </p:nvPr>
        </p:nvSpPr>
        <p:spPr>
          <a:ln/>
        </p:spPr>
        <p:txBody>
          <a:bodyPr/>
          <a:lstStyle>
            <a:lvl1pPr>
              <a:defRPr/>
            </a:lvl1pPr>
          </a:lstStyle>
          <a:p>
            <a:fld id="{FC175A1F-17AA-440E-A787-FA438D8C8862}" type="slidenum">
              <a:rPr lang="zh-TW" altLang="en-US" smtClean="0"/>
              <a:pPr/>
              <a:t>‹#›</a:t>
            </a:fld>
            <a:endParaRPr lang="zh-TW" altLang="en-US"/>
          </a:p>
        </p:txBody>
      </p:sp>
    </p:spTree>
    <p:extLst>
      <p:ext uri="{BB962C8B-B14F-4D97-AF65-F5344CB8AC3E}">
        <p14:creationId xmlns:p14="http://schemas.microsoft.com/office/powerpoint/2010/main" val="495138107"/>
      </p:ext>
    </p:extLst>
  </p:cSld>
  <p:clrMapOvr>
    <a:masterClrMapping/>
  </p:clrMapOvr>
  <p:transition>
    <p:pull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defRPr sz="2400"/>
            </a:lvl1pPr>
            <a:lvl2pPr>
              <a:defRPr sz="2200"/>
            </a:lvl2pPr>
            <a:lvl3pPr>
              <a:defRPr sz="2000"/>
            </a:lvl3pPr>
            <a:lvl4pPr>
              <a:defRPr sz="1800"/>
            </a:lvl4pPr>
            <a:lvl5pPr>
              <a:defRPr sz="16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Rectangle 4"/>
          <p:cNvSpPr>
            <a:spLocks noGrp="1" noChangeArrowheads="1"/>
          </p:cNvSpPr>
          <p:nvPr>
            <p:ph type="dt" sz="half" idx="10"/>
          </p:nvPr>
        </p:nvSpPr>
        <p:spPr>
          <a:ln/>
        </p:spPr>
        <p:txBody>
          <a:bodyPr/>
          <a:lstStyle>
            <a:lvl1pPr>
              <a:defRPr/>
            </a:lvl1pPr>
          </a:lstStyle>
          <a:p>
            <a:fld id="{E93E61EC-1AA2-42D1-BA7E-16D796C35177}" type="datetime1">
              <a:rPr lang="zh-TW" altLang="en-US" smtClean="0"/>
              <a:pPr/>
              <a:t>2021/10/27</a:t>
            </a:fld>
            <a:endParaRPr lang="zh-TW" altLang="en-US"/>
          </a:p>
        </p:txBody>
      </p:sp>
      <p:sp>
        <p:nvSpPr>
          <p:cNvPr id="5" name="Rectangle 5"/>
          <p:cNvSpPr>
            <a:spLocks noGrp="1" noChangeArrowheads="1"/>
          </p:cNvSpPr>
          <p:nvPr>
            <p:ph type="ftr" sz="quarter" idx="11"/>
          </p:nvPr>
        </p:nvSpPr>
        <p:spPr>
          <a:ln/>
        </p:spPr>
        <p:txBody>
          <a:bodyPr/>
          <a:lstStyle>
            <a:lvl1pPr>
              <a:defRPr/>
            </a:lvl1pPr>
          </a:lstStyle>
          <a:p>
            <a:endParaRPr lang="zh-TW" altLang="en-US"/>
          </a:p>
        </p:txBody>
      </p:sp>
      <p:sp>
        <p:nvSpPr>
          <p:cNvPr id="6" name="Rectangle 6"/>
          <p:cNvSpPr>
            <a:spLocks noGrp="1" noChangeArrowheads="1"/>
          </p:cNvSpPr>
          <p:nvPr>
            <p:ph type="sldNum" sz="quarter" idx="12"/>
          </p:nvPr>
        </p:nvSpPr>
        <p:spPr>
          <a:ln/>
        </p:spPr>
        <p:txBody>
          <a:bodyPr/>
          <a:lstStyle>
            <a:lvl1pPr>
              <a:defRPr/>
            </a:lvl1pPr>
          </a:lstStyle>
          <a:p>
            <a:fld id="{FC175A1F-17AA-440E-A787-FA438D8C8862}" type="slidenum">
              <a:rPr lang="zh-TW" altLang="en-US" smtClean="0"/>
              <a:pPr/>
              <a:t>‹#›</a:t>
            </a:fld>
            <a:endParaRPr lang="zh-TW" altLang="en-US"/>
          </a:p>
        </p:txBody>
      </p:sp>
    </p:spTree>
    <p:extLst>
      <p:ext uri="{BB962C8B-B14F-4D97-AF65-F5344CB8AC3E}">
        <p14:creationId xmlns:p14="http://schemas.microsoft.com/office/powerpoint/2010/main" val="111585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編輯母片文字樣式</a:t>
            </a:r>
          </a:p>
        </p:txBody>
      </p:sp>
      <p:sp>
        <p:nvSpPr>
          <p:cNvPr id="4" name="Rectangle 4"/>
          <p:cNvSpPr>
            <a:spLocks noGrp="1" noChangeArrowheads="1"/>
          </p:cNvSpPr>
          <p:nvPr>
            <p:ph type="dt" sz="half" idx="10"/>
          </p:nvPr>
        </p:nvSpPr>
        <p:spPr>
          <a:ln/>
        </p:spPr>
        <p:txBody>
          <a:bodyPr/>
          <a:lstStyle>
            <a:lvl1pPr>
              <a:defRPr/>
            </a:lvl1pPr>
          </a:lstStyle>
          <a:p>
            <a:fld id="{6A369D74-7E68-488F-8DC0-0AFD81C31774}" type="datetime1">
              <a:rPr lang="zh-TW" altLang="en-US" smtClean="0"/>
              <a:pPr/>
              <a:t>2021/10/27</a:t>
            </a:fld>
            <a:endParaRPr lang="zh-TW" altLang="en-US"/>
          </a:p>
        </p:txBody>
      </p:sp>
      <p:sp>
        <p:nvSpPr>
          <p:cNvPr id="5" name="Rectangle 5"/>
          <p:cNvSpPr>
            <a:spLocks noGrp="1" noChangeArrowheads="1"/>
          </p:cNvSpPr>
          <p:nvPr>
            <p:ph type="ftr" sz="quarter" idx="11"/>
          </p:nvPr>
        </p:nvSpPr>
        <p:spPr>
          <a:ln/>
        </p:spPr>
        <p:txBody>
          <a:bodyPr/>
          <a:lstStyle>
            <a:lvl1pPr>
              <a:defRPr/>
            </a:lvl1pPr>
          </a:lstStyle>
          <a:p>
            <a:endParaRPr lang="zh-TW" altLang="en-US"/>
          </a:p>
        </p:txBody>
      </p:sp>
      <p:sp>
        <p:nvSpPr>
          <p:cNvPr id="6" name="Rectangle 6"/>
          <p:cNvSpPr>
            <a:spLocks noGrp="1" noChangeArrowheads="1"/>
          </p:cNvSpPr>
          <p:nvPr>
            <p:ph type="sldNum" sz="quarter" idx="12"/>
          </p:nvPr>
        </p:nvSpPr>
        <p:spPr>
          <a:ln/>
        </p:spPr>
        <p:txBody>
          <a:bodyPr/>
          <a:lstStyle>
            <a:lvl1pPr>
              <a:defRPr/>
            </a:lvl1pPr>
          </a:lstStyle>
          <a:p>
            <a:fld id="{FC175A1F-17AA-440E-A787-FA438D8C8862}" type="slidenum">
              <a:rPr lang="zh-TW" altLang="en-US" smtClean="0"/>
              <a:pPr/>
              <a:t>‹#›</a:t>
            </a:fld>
            <a:endParaRPr lang="zh-TW" altLang="en-US"/>
          </a:p>
        </p:txBody>
      </p:sp>
    </p:spTree>
    <p:extLst>
      <p:ext uri="{BB962C8B-B14F-4D97-AF65-F5344CB8AC3E}">
        <p14:creationId xmlns:p14="http://schemas.microsoft.com/office/powerpoint/2010/main" val="323974471"/>
      </p:ext>
    </p:extLst>
  </p:cSld>
  <p:clrMapOvr>
    <a:masterClrMapping/>
  </p:clrMapOvr>
  <p:transition>
    <p:pull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377825" y="838200"/>
            <a:ext cx="4140200" cy="5341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70425" y="838200"/>
            <a:ext cx="4141788" cy="5341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fld id="{A9B1CD3B-D36B-49D6-B3E8-EDA101F0619C}" type="datetime1">
              <a:rPr lang="zh-TW" altLang="en-US" smtClean="0"/>
              <a:pPr/>
              <a:t>2021/10/27</a:t>
            </a:fld>
            <a:endParaRPr lang="zh-TW" altLang="en-US"/>
          </a:p>
        </p:txBody>
      </p:sp>
      <p:sp>
        <p:nvSpPr>
          <p:cNvPr id="6" name="Rectangle 5"/>
          <p:cNvSpPr>
            <a:spLocks noGrp="1" noChangeArrowheads="1"/>
          </p:cNvSpPr>
          <p:nvPr>
            <p:ph type="ftr" sz="quarter" idx="11"/>
          </p:nvPr>
        </p:nvSpPr>
        <p:spPr>
          <a:ln/>
        </p:spPr>
        <p:txBody>
          <a:bodyPr/>
          <a:lstStyle>
            <a:lvl1pPr>
              <a:defRPr/>
            </a:lvl1pPr>
          </a:lstStyle>
          <a:p>
            <a:endParaRPr lang="zh-TW" altLang="en-US"/>
          </a:p>
        </p:txBody>
      </p:sp>
      <p:sp>
        <p:nvSpPr>
          <p:cNvPr id="7" name="Rectangle 6"/>
          <p:cNvSpPr>
            <a:spLocks noGrp="1" noChangeArrowheads="1"/>
          </p:cNvSpPr>
          <p:nvPr>
            <p:ph type="sldNum" sz="quarter" idx="12"/>
          </p:nvPr>
        </p:nvSpPr>
        <p:spPr>
          <a:ln/>
        </p:spPr>
        <p:txBody>
          <a:bodyPr/>
          <a:lstStyle>
            <a:lvl1pPr>
              <a:defRPr/>
            </a:lvl1pPr>
          </a:lstStyle>
          <a:p>
            <a:fld id="{FC175A1F-17AA-440E-A787-FA438D8C8862}" type="slidenum">
              <a:rPr lang="zh-TW" altLang="en-US" smtClean="0"/>
              <a:pPr/>
              <a:t>‹#›</a:t>
            </a:fld>
            <a:endParaRPr lang="zh-TW" altLang="en-US"/>
          </a:p>
        </p:txBody>
      </p:sp>
    </p:spTree>
    <p:extLst>
      <p:ext uri="{BB962C8B-B14F-4D97-AF65-F5344CB8AC3E}">
        <p14:creationId xmlns:p14="http://schemas.microsoft.com/office/powerpoint/2010/main" val="332390382"/>
      </p:ext>
    </p:extLst>
  </p:cSld>
  <p:clrMapOvr>
    <a:masterClrMapping/>
  </p:clrMapOvr>
  <p:transition>
    <p:pull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p:cNvSpPr>
            <a:spLocks noGrp="1" noChangeArrowheads="1"/>
          </p:cNvSpPr>
          <p:nvPr>
            <p:ph type="dt" sz="half" idx="10"/>
          </p:nvPr>
        </p:nvSpPr>
        <p:spPr>
          <a:ln/>
        </p:spPr>
        <p:txBody>
          <a:bodyPr/>
          <a:lstStyle>
            <a:lvl1pPr>
              <a:defRPr/>
            </a:lvl1pPr>
          </a:lstStyle>
          <a:p>
            <a:fld id="{037B2BD4-73D2-4111-801D-594CCD90AFD9}" type="datetime1">
              <a:rPr lang="zh-TW" altLang="en-US" smtClean="0"/>
              <a:pPr/>
              <a:t>2021/10/27</a:t>
            </a:fld>
            <a:endParaRPr lang="zh-TW" altLang="en-US"/>
          </a:p>
        </p:txBody>
      </p:sp>
      <p:sp>
        <p:nvSpPr>
          <p:cNvPr id="8" name="Rectangle 5"/>
          <p:cNvSpPr>
            <a:spLocks noGrp="1" noChangeArrowheads="1"/>
          </p:cNvSpPr>
          <p:nvPr>
            <p:ph type="ftr" sz="quarter" idx="11"/>
          </p:nvPr>
        </p:nvSpPr>
        <p:spPr>
          <a:ln/>
        </p:spPr>
        <p:txBody>
          <a:bodyPr/>
          <a:lstStyle>
            <a:lvl1pPr>
              <a:defRPr/>
            </a:lvl1pPr>
          </a:lstStyle>
          <a:p>
            <a:endParaRPr lang="zh-TW" altLang="en-US"/>
          </a:p>
        </p:txBody>
      </p:sp>
      <p:sp>
        <p:nvSpPr>
          <p:cNvPr id="9" name="Rectangle 6"/>
          <p:cNvSpPr>
            <a:spLocks noGrp="1" noChangeArrowheads="1"/>
          </p:cNvSpPr>
          <p:nvPr>
            <p:ph type="sldNum" sz="quarter" idx="12"/>
          </p:nvPr>
        </p:nvSpPr>
        <p:spPr>
          <a:ln/>
        </p:spPr>
        <p:txBody>
          <a:bodyPr/>
          <a:lstStyle>
            <a:lvl1pPr>
              <a:defRPr/>
            </a:lvl1pPr>
          </a:lstStyle>
          <a:p>
            <a:fld id="{FC175A1F-17AA-440E-A787-FA438D8C8862}" type="slidenum">
              <a:rPr lang="zh-TW" altLang="en-US" smtClean="0"/>
              <a:pPr/>
              <a:t>‹#›</a:t>
            </a:fld>
            <a:endParaRPr lang="zh-TW" altLang="en-US"/>
          </a:p>
        </p:txBody>
      </p:sp>
    </p:spTree>
    <p:extLst>
      <p:ext uri="{BB962C8B-B14F-4D97-AF65-F5344CB8AC3E}">
        <p14:creationId xmlns:p14="http://schemas.microsoft.com/office/powerpoint/2010/main" val="2771492306"/>
      </p:ext>
    </p:extLst>
  </p:cSld>
  <p:clrMapOvr>
    <a:masterClrMapping/>
  </p:clrMapOvr>
  <p:transition>
    <p:pull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p:cNvSpPr>
            <a:spLocks noGrp="1" noChangeArrowheads="1"/>
          </p:cNvSpPr>
          <p:nvPr>
            <p:ph type="dt" sz="half" idx="10"/>
          </p:nvPr>
        </p:nvSpPr>
        <p:spPr>
          <a:ln/>
        </p:spPr>
        <p:txBody>
          <a:bodyPr/>
          <a:lstStyle>
            <a:lvl1pPr>
              <a:defRPr/>
            </a:lvl1pPr>
          </a:lstStyle>
          <a:p>
            <a:fld id="{0146EC72-734B-4FD7-9DF3-B702BB661E1A}" type="datetime1">
              <a:rPr lang="zh-TW" altLang="en-US" smtClean="0"/>
              <a:pPr/>
              <a:t>2021/10/27</a:t>
            </a:fld>
            <a:endParaRPr lang="zh-TW" altLang="en-US"/>
          </a:p>
        </p:txBody>
      </p:sp>
      <p:sp>
        <p:nvSpPr>
          <p:cNvPr id="4" name="Rectangle 5"/>
          <p:cNvSpPr>
            <a:spLocks noGrp="1" noChangeArrowheads="1"/>
          </p:cNvSpPr>
          <p:nvPr>
            <p:ph type="ftr" sz="quarter" idx="11"/>
          </p:nvPr>
        </p:nvSpPr>
        <p:spPr>
          <a:ln/>
        </p:spPr>
        <p:txBody>
          <a:bodyPr/>
          <a:lstStyle>
            <a:lvl1pPr>
              <a:defRPr/>
            </a:lvl1pPr>
          </a:lstStyle>
          <a:p>
            <a:endParaRPr lang="zh-TW" altLang="en-US"/>
          </a:p>
        </p:txBody>
      </p:sp>
      <p:sp>
        <p:nvSpPr>
          <p:cNvPr id="5" name="Rectangle 6"/>
          <p:cNvSpPr>
            <a:spLocks noGrp="1" noChangeArrowheads="1"/>
          </p:cNvSpPr>
          <p:nvPr>
            <p:ph type="sldNum" sz="quarter" idx="12"/>
          </p:nvPr>
        </p:nvSpPr>
        <p:spPr>
          <a:ln/>
        </p:spPr>
        <p:txBody>
          <a:bodyPr/>
          <a:lstStyle>
            <a:lvl1pPr>
              <a:defRPr/>
            </a:lvl1pPr>
          </a:lstStyle>
          <a:p>
            <a:fld id="{FC175A1F-17AA-440E-A787-FA438D8C8862}" type="slidenum">
              <a:rPr lang="zh-TW" altLang="en-US" smtClean="0"/>
              <a:pPr/>
              <a:t>‹#›</a:t>
            </a:fld>
            <a:endParaRPr lang="zh-TW" altLang="en-US"/>
          </a:p>
        </p:txBody>
      </p:sp>
    </p:spTree>
    <p:extLst>
      <p:ext uri="{BB962C8B-B14F-4D97-AF65-F5344CB8AC3E}">
        <p14:creationId xmlns:p14="http://schemas.microsoft.com/office/powerpoint/2010/main" val="1722010825"/>
      </p:ext>
    </p:extLst>
  </p:cSld>
  <p:clrMapOvr>
    <a:masterClrMapping/>
  </p:clrMapOvr>
  <p:transition>
    <p:pull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54B0C259-413A-4F08-A24F-613AF4C6D49F}" type="datetime1">
              <a:rPr lang="zh-TW" altLang="en-US" smtClean="0"/>
              <a:pPr/>
              <a:t>2021/10/27</a:t>
            </a:fld>
            <a:endParaRPr lang="zh-TW" altLang="en-US"/>
          </a:p>
        </p:txBody>
      </p:sp>
      <p:sp>
        <p:nvSpPr>
          <p:cNvPr id="3" name="Rectangle 5"/>
          <p:cNvSpPr>
            <a:spLocks noGrp="1" noChangeArrowheads="1"/>
          </p:cNvSpPr>
          <p:nvPr>
            <p:ph type="ftr" sz="quarter" idx="11"/>
          </p:nvPr>
        </p:nvSpPr>
        <p:spPr>
          <a:ln/>
        </p:spPr>
        <p:txBody>
          <a:bodyPr/>
          <a:lstStyle>
            <a:lvl1pPr>
              <a:defRPr/>
            </a:lvl1pPr>
          </a:lstStyle>
          <a:p>
            <a:endParaRPr lang="zh-TW" altLang="en-US"/>
          </a:p>
        </p:txBody>
      </p:sp>
      <p:sp>
        <p:nvSpPr>
          <p:cNvPr id="4" name="Rectangle 6"/>
          <p:cNvSpPr>
            <a:spLocks noGrp="1" noChangeArrowheads="1"/>
          </p:cNvSpPr>
          <p:nvPr>
            <p:ph type="sldNum" sz="quarter" idx="12"/>
          </p:nvPr>
        </p:nvSpPr>
        <p:spPr>
          <a:ln/>
        </p:spPr>
        <p:txBody>
          <a:bodyPr/>
          <a:lstStyle>
            <a:lvl1pPr>
              <a:defRPr/>
            </a:lvl1pPr>
          </a:lstStyle>
          <a:p>
            <a:fld id="{FC175A1F-17AA-440E-A787-FA438D8C8862}" type="slidenum">
              <a:rPr lang="zh-TW" altLang="en-US" smtClean="0"/>
              <a:pPr/>
              <a:t>‹#›</a:t>
            </a:fld>
            <a:endParaRPr lang="zh-TW" altLang="en-US"/>
          </a:p>
        </p:txBody>
      </p:sp>
    </p:spTree>
    <p:extLst>
      <p:ext uri="{BB962C8B-B14F-4D97-AF65-F5344CB8AC3E}">
        <p14:creationId xmlns:p14="http://schemas.microsoft.com/office/powerpoint/2010/main" val="812784435"/>
      </p:ext>
    </p:extLst>
  </p:cSld>
  <p:clrMapOvr>
    <a:masterClrMapping/>
  </p:clrMapOvr>
  <p:transition>
    <p:pull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Rectangle 4"/>
          <p:cNvSpPr>
            <a:spLocks noGrp="1" noChangeArrowheads="1"/>
          </p:cNvSpPr>
          <p:nvPr>
            <p:ph type="dt" sz="half" idx="10"/>
          </p:nvPr>
        </p:nvSpPr>
        <p:spPr>
          <a:ln/>
        </p:spPr>
        <p:txBody>
          <a:bodyPr/>
          <a:lstStyle>
            <a:lvl1pPr>
              <a:defRPr/>
            </a:lvl1pPr>
          </a:lstStyle>
          <a:p>
            <a:fld id="{0900C075-AB8A-43F4-ACE6-0AF5044F9092}" type="datetime1">
              <a:rPr lang="zh-TW" altLang="en-US" smtClean="0"/>
              <a:pPr/>
              <a:t>2021/10/27</a:t>
            </a:fld>
            <a:endParaRPr lang="zh-TW" altLang="en-US"/>
          </a:p>
        </p:txBody>
      </p:sp>
      <p:sp>
        <p:nvSpPr>
          <p:cNvPr id="6" name="Rectangle 5"/>
          <p:cNvSpPr>
            <a:spLocks noGrp="1" noChangeArrowheads="1"/>
          </p:cNvSpPr>
          <p:nvPr>
            <p:ph type="ftr" sz="quarter" idx="11"/>
          </p:nvPr>
        </p:nvSpPr>
        <p:spPr>
          <a:ln/>
        </p:spPr>
        <p:txBody>
          <a:bodyPr/>
          <a:lstStyle>
            <a:lvl1pPr>
              <a:defRPr/>
            </a:lvl1pPr>
          </a:lstStyle>
          <a:p>
            <a:endParaRPr lang="zh-TW" altLang="en-US"/>
          </a:p>
        </p:txBody>
      </p:sp>
      <p:sp>
        <p:nvSpPr>
          <p:cNvPr id="7" name="Rectangle 6"/>
          <p:cNvSpPr>
            <a:spLocks noGrp="1" noChangeArrowheads="1"/>
          </p:cNvSpPr>
          <p:nvPr>
            <p:ph type="sldNum" sz="quarter" idx="12"/>
          </p:nvPr>
        </p:nvSpPr>
        <p:spPr>
          <a:ln/>
        </p:spPr>
        <p:txBody>
          <a:bodyPr/>
          <a:lstStyle>
            <a:lvl1pPr>
              <a:defRPr/>
            </a:lvl1pPr>
          </a:lstStyle>
          <a:p>
            <a:fld id="{FC175A1F-17AA-440E-A787-FA438D8C8862}" type="slidenum">
              <a:rPr lang="zh-TW" altLang="en-US" smtClean="0"/>
              <a:pPr/>
              <a:t>‹#›</a:t>
            </a:fld>
            <a:endParaRPr lang="zh-TW" altLang="en-US"/>
          </a:p>
        </p:txBody>
      </p:sp>
    </p:spTree>
    <p:extLst>
      <p:ext uri="{BB962C8B-B14F-4D97-AF65-F5344CB8AC3E}">
        <p14:creationId xmlns:p14="http://schemas.microsoft.com/office/powerpoint/2010/main" val="1295867154"/>
      </p:ext>
    </p:extLst>
  </p:cSld>
  <p:clrMapOvr>
    <a:masterClrMapping/>
  </p:clrMapOvr>
  <p:transition>
    <p:pull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Rectangle 4"/>
          <p:cNvSpPr>
            <a:spLocks noGrp="1" noChangeArrowheads="1"/>
          </p:cNvSpPr>
          <p:nvPr>
            <p:ph type="dt" sz="half" idx="10"/>
          </p:nvPr>
        </p:nvSpPr>
        <p:spPr>
          <a:ln/>
        </p:spPr>
        <p:txBody>
          <a:bodyPr/>
          <a:lstStyle>
            <a:lvl1pPr>
              <a:defRPr/>
            </a:lvl1pPr>
          </a:lstStyle>
          <a:p>
            <a:fld id="{8F06E690-F91E-4B39-9E4B-5AE249E2A24D}" type="datetime1">
              <a:rPr lang="zh-TW" altLang="en-US" smtClean="0"/>
              <a:pPr/>
              <a:t>2021/10/27</a:t>
            </a:fld>
            <a:endParaRPr lang="zh-TW" altLang="en-US"/>
          </a:p>
        </p:txBody>
      </p:sp>
      <p:sp>
        <p:nvSpPr>
          <p:cNvPr id="6" name="Rectangle 5"/>
          <p:cNvSpPr>
            <a:spLocks noGrp="1" noChangeArrowheads="1"/>
          </p:cNvSpPr>
          <p:nvPr>
            <p:ph type="ftr" sz="quarter" idx="11"/>
          </p:nvPr>
        </p:nvSpPr>
        <p:spPr>
          <a:ln/>
        </p:spPr>
        <p:txBody>
          <a:bodyPr/>
          <a:lstStyle>
            <a:lvl1pPr>
              <a:defRPr/>
            </a:lvl1pPr>
          </a:lstStyle>
          <a:p>
            <a:endParaRPr lang="zh-TW" altLang="en-US"/>
          </a:p>
        </p:txBody>
      </p:sp>
      <p:sp>
        <p:nvSpPr>
          <p:cNvPr id="7" name="Rectangle 6"/>
          <p:cNvSpPr>
            <a:spLocks noGrp="1" noChangeArrowheads="1"/>
          </p:cNvSpPr>
          <p:nvPr>
            <p:ph type="sldNum" sz="quarter" idx="12"/>
          </p:nvPr>
        </p:nvSpPr>
        <p:spPr>
          <a:ln/>
        </p:spPr>
        <p:txBody>
          <a:bodyPr/>
          <a:lstStyle>
            <a:lvl1pPr>
              <a:defRPr/>
            </a:lvl1pPr>
          </a:lstStyle>
          <a:p>
            <a:fld id="{FC175A1F-17AA-440E-A787-FA438D8C8862}" type="slidenum">
              <a:rPr lang="zh-TW" altLang="en-US" smtClean="0"/>
              <a:pPr/>
              <a:t>‹#›</a:t>
            </a:fld>
            <a:endParaRPr lang="zh-TW" altLang="en-US"/>
          </a:p>
        </p:txBody>
      </p:sp>
    </p:spTree>
    <p:extLst>
      <p:ext uri="{BB962C8B-B14F-4D97-AF65-F5344CB8AC3E}">
        <p14:creationId xmlns:p14="http://schemas.microsoft.com/office/powerpoint/2010/main" val="1025265173"/>
      </p:ext>
    </p:extLst>
  </p:cSld>
  <p:clrMapOvr>
    <a:masterClrMapping/>
  </p:clrMapOvr>
  <p:transition>
    <p:pull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spect="1" noChangeArrowheads="1"/>
          </p:cNvSpPr>
          <p:nvPr>
            <p:ph type="body" idx="1"/>
          </p:nvPr>
        </p:nvSpPr>
        <p:spPr bwMode="auto">
          <a:xfrm>
            <a:off x="377825" y="838200"/>
            <a:ext cx="8434388" cy="5341938"/>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p:txBody>
      </p:sp>
      <p:sp>
        <p:nvSpPr>
          <p:cNvPr id="6147" name="Rectangle 3"/>
          <p:cNvSpPr>
            <a:spLocks noGrp="1" noChangeArrowheads="1"/>
          </p:cNvSpPr>
          <p:nvPr>
            <p:ph type="title"/>
          </p:nvPr>
        </p:nvSpPr>
        <p:spPr bwMode="auto">
          <a:xfrm>
            <a:off x="381000" y="152400"/>
            <a:ext cx="8451850" cy="569913"/>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spAutoFit/>
          </a:bodyPr>
          <a:lstStyle/>
          <a:p>
            <a:pPr lvl="0"/>
            <a:r>
              <a:rPr lang="zh-TW" altLang="en-US"/>
              <a:t>按一下以編輯母片標題樣式</a:t>
            </a:r>
            <a:endParaRPr lang="en-US" altLang="zh-TW"/>
          </a:p>
        </p:txBody>
      </p:sp>
      <p:sp>
        <p:nvSpPr>
          <p:cNvPr id="6148" name="Rectangle 4"/>
          <p:cNvSpPr>
            <a:spLocks noGrp="1" noChangeArrowheads="1"/>
          </p:cNvSpPr>
          <p:nvPr>
            <p:ph type="dt" sz="half" idx="2"/>
          </p:nvPr>
        </p:nvSpPr>
        <p:spPr bwMode="auto">
          <a:xfrm>
            <a:off x="588963" y="6461125"/>
            <a:ext cx="1874837" cy="396875"/>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nSpc>
                <a:spcPct val="85000"/>
              </a:lnSpc>
              <a:defRPr kumimoji="0" sz="1400">
                <a:solidFill>
                  <a:srgbClr val="990099"/>
                </a:solidFill>
                <a:latin typeface="Courier New" pitchFamily="49" charset="0"/>
              </a:defRPr>
            </a:lvl1pPr>
          </a:lstStyle>
          <a:p>
            <a:fld id="{53A26CBC-0D7E-4446-847A-A02803CDE270}" type="datetime1">
              <a:rPr lang="zh-TW" altLang="en-US" smtClean="0"/>
              <a:pPr/>
              <a:t>2021/10/27</a:t>
            </a:fld>
            <a:endParaRPr lang="zh-TW" altLang="en-US"/>
          </a:p>
        </p:txBody>
      </p:sp>
      <p:sp>
        <p:nvSpPr>
          <p:cNvPr id="6149" name="Rectangle 5"/>
          <p:cNvSpPr>
            <a:spLocks noGrp="1" noChangeArrowheads="1"/>
          </p:cNvSpPr>
          <p:nvPr>
            <p:ph type="ftr" sz="quarter" idx="3"/>
          </p:nvPr>
        </p:nvSpPr>
        <p:spPr bwMode="auto">
          <a:xfrm>
            <a:off x="3124200" y="6461125"/>
            <a:ext cx="2895600" cy="396875"/>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lnSpc>
                <a:spcPct val="85000"/>
              </a:lnSpc>
              <a:defRPr kumimoji="0" sz="1400">
                <a:solidFill>
                  <a:srgbClr val="990099"/>
                </a:solidFill>
                <a:latin typeface="Courier New" pitchFamily="49" charset="0"/>
              </a:defRPr>
            </a:lvl1pPr>
          </a:lstStyle>
          <a:p>
            <a:endParaRPr lang="zh-TW" altLang="en-US"/>
          </a:p>
        </p:txBody>
      </p:sp>
      <p:sp>
        <p:nvSpPr>
          <p:cNvPr id="6150" name="Rectangle 6"/>
          <p:cNvSpPr>
            <a:spLocks noGrp="1" noChangeArrowheads="1"/>
          </p:cNvSpPr>
          <p:nvPr>
            <p:ph type="sldNum" sz="quarter" idx="4"/>
          </p:nvPr>
        </p:nvSpPr>
        <p:spPr bwMode="auto">
          <a:xfrm>
            <a:off x="7075488" y="6445250"/>
            <a:ext cx="1636712" cy="41275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lnSpc>
                <a:spcPct val="85000"/>
              </a:lnSpc>
              <a:defRPr kumimoji="0" sz="1400">
                <a:solidFill>
                  <a:srgbClr val="990099"/>
                </a:solidFill>
                <a:latin typeface="Courier New" pitchFamily="49" charset="0"/>
              </a:defRPr>
            </a:lvl1pPr>
          </a:lstStyle>
          <a:p>
            <a:fld id="{FC175A1F-17AA-440E-A787-FA438D8C8862}" type="slidenum">
              <a:rPr lang="zh-TW" altLang="en-US" smtClean="0"/>
              <a:pPr/>
              <a:t>‹#›</a:t>
            </a:fld>
            <a:endParaRPr lang="zh-TW" altLang="en-US"/>
          </a:p>
        </p:txBody>
      </p:sp>
      <p:pic>
        <p:nvPicPr>
          <p:cNvPr id="1031" name="Picture 7" descr="LARCbkg2"/>
          <p:cNvPicPr>
            <a:picLocks noChangeAspect="1" noChangeArrowheads="1"/>
          </p:cNvPicPr>
          <p:nvPr/>
        </p:nvPicPr>
        <p:blipFill>
          <a:blip r:embed="rId13" cstate="print">
            <a:clrChange>
              <a:clrFrom>
                <a:srgbClr val="8F5C8F"/>
              </a:clrFrom>
              <a:clrTo>
                <a:srgbClr val="8F5C8F">
                  <a:alpha val="0"/>
                </a:srgbClr>
              </a:clrTo>
            </a:clrChange>
            <a:lum bright="26000" contrast="24000"/>
            <a:grayscl/>
            <a:biLevel thresh="50000"/>
          </a:blip>
          <a:srcRect/>
          <a:stretch>
            <a:fillRect/>
          </a:stretch>
        </p:blipFill>
        <p:spPr bwMode="auto">
          <a:xfrm>
            <a:off x="0" y="6197600"/>
            <a:ext cx="588963" cy="660400"/>
          </a:xfrm>
          <a:prstGeom prst="rect">
            <a:avLst/>
          </a:prstGeom>
          <a:noFill/>
          <a:ln w="9525">
            <a:noFill/>
            <a:miter lim="800000"/>
            <a:headEnd/>
            <a:tailEnd/>
          </a:ln>
        </p:spPr>
      </p:pic>
    </p:spTree>
    <p:extLst>
      <p:ext uri="{BB962C8B-B14F-4D97-AF65-F5344CB8AC3E}">
        <p14:creationId xmlns:p14="http://schemas.microsoft.com/office/powerpoint/2010/main" val="7734231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pull dir="r"/>
  </p:transition>
  <p:hf hdr="0" ftr="0" dt="0"/>
  <p:txStyles>
    <p:titleStyle>
      <a:lvl1pPr algn="ctr" rtl="0" eaLnBrk="1" fontAlgn="base" hangingPunct="1">
        <a:lnSpc>
          <a:spcPct val="87000"/>
        </a:lnSpc>
        <a:spcBef>
          <a:spcPct val="0"/>
        </a:spcBef>
        <a:spcAft>
          <a:spcPct val="0"/>
        </a:spcAft>
        <a:defRPr kumimoji="1" sz="3600" b="1">
          <a:solidFill>
            <a:srgbClr val="CC0099"/>
          </a:solidFill>
          <a:effectLst>
            <a:outerShdw blurRad="38100" dist="38100" dir="2700000" algn="tl">
              <a:srgbClr val="C0C0C0"/>
            </a:outerShdw>
          </a:effectLst>
          <a:latin typeface="+mj-lt"/>
          <a:ea typeface="+mj-ea"/>
          <a:cs typeface="+mj-cs"/>
        </a:defRPr>
      </a:lvl1pPr>
      <a:lvl2pPr algn="ctr" rtl="0" eaLnBrk="1" fontAlgn="base" hangingPunct="1">
        <a:lnSpc>
          <a:spcPct val="87000"/>
        </a:lnSpc>
        <a:spcBef>
          <a:spcPct val="0"/>
        </a:spcBef>
        <a:spcAft>
          <a:spcPct val="0"/>
        </a:spcAft>
        <a:defRPr kumimoji="1" sz="3600" b="1">
          <a:solidFill>
            <a:srgbClr val="CC0099"/>
          </a:solidFill>
          <a:effectLst>
            <a:outerShdw blurRad="38100" dist="38100" dir="2700000" algn="tl">
              <a:srgbClr val="C0C0C0"/>
            </a:outerShdw>
          </a:effectLst>
          <a:latin typeface="Helvetica" pitchFamily="34" charset="0"/>
          <a:ea typeface="新細明體" pitchFamily="18" charset="-120"/>
        </a:defRPr>
      </a:lvl2pPr>
      <a:lvl3pPr algn="ctr" rtl="0" eaLnBrk="1" fontAlgn="base" hangingPunct="1">
        <a:lnSpc>
          <a:spcPct val="87000"/>
        </a:lnSpc>
        <a:spcBef>
          <a:spcPct val="0"/>
        </a:spcBef>
        <a:spcAft>
          <a:spcPct val="0"/>
        </a:spcAft>
        <a:defRPr kumimoji="1" sz="3600" b="1">
          <a:solidFill>
            <a:srgbClr val="CC0099"/>
          </a:solidFill>
          <a:effectLst>
            <a:outerShdw blurRad="38100" dist="38100" dir="2700000" algn="tl">
              <a:srgbClr val="C0C0C0"/>
            </a:outerShdw>
          </a:effectLst>
          <a:latin typeface="Helvetica" pitchFamily="34" charset="0"/>
          <a:ea typeface="新細明體" pitchFamily="18" charset="-120"/>
        </a:defRPr>
      </a:lvl3pPr>
      <a:lvl4pPr algn="ctr" rtl="0" eaLnBrk="1" fontAlgn="base" hangingPunct="1">
        <a:lnSpc>
          <a:spcPct val="87000"/>
        </a:lnSpc>
        <a:spcBef>
          <a:spcPct val="0"/>
        </a:spcBef>
        <a:spcAft>
          <a:spcPct val="0"/>
        </a:spcAft>
        <a:defRPr kumimoji="1" sz="3600" b="1">
          <a:solidFill>
            <a:srgbClr val="CC0099"/>
          </a:solidFill>
          <a:effectLst>
            <a:outerShdw blurRad="38100" dist="38100" dir="2700000" algn="tl">
              <a:srgbClr val="C0C0C0"/>
            </a:outerShdw>
          </a:effectLst>
          <a:latin typeface="Helvetica" pitchFamily="34" charset="0"/>
          <a:ea typeface="新細明體" pitchFamily="18" charset="-120"/>
        </a:defRPr>
      </a:lvl4pPr>
      <a:lvl5pPr algn="ctr" rtl="0" eaLnBrk="1" fontAlgn="base" hangingPunct="1">
        <a:lnSpc>
          <a:spcPct val="87000"/>
        </a:lnSpc>
        <a:spcBef>
          <a:spcPct val="0"/>
        </a:spcBef>
        <a:spcAft>
          <a:spcPct val="0"/>
        </a:spcAft>
        <a:defRPr kumimoji="1" sz="3600" b="1">
          <a:solidFill>
            <a:srgbClr val="CC0099"/>
          </a:solidFill>
          <a:effectLst>
            <a:outerShdw blurRad="38100" dist="38100" dir="2700000" algn="tl">
              <a:srgbClr val="C0C0C0"/>
            </a:outerShdw>
          </a:effectLst>
          <a:latin typeface="Helvetica" pitchFamily="34" charset="0"/>
          <a:ea typeface="新細明體" pitchFamily="18" charset="-120"/>
        </a:defRPr>
      </a:lvl5pPr>
      <a:lvl6pPr marL="457200" algn="ctr" rtl="0" eaLnBrk="1" fontAlgn="base" hangingPunct="1">
        <a:lnSpc>
          <a:spcPct val="87000"/>
        </a:lnSpc>
        <a:spcBef>
          <a:spcPct val="0"/>
        </a:spcBef>
        <a:spcAft>
          <a:spcPct val="0"/>
        </a:spcAft>
        <a:defRPr kumimoji="1" sz="3600" b="1">
          <a:solidFill>
            <a:srgbClr val="CC0099"/>
          </a:solidFill>
          <a:effectLst>
            <a:outerShdw blurRad="38100" dist="38100" dir="2700000" algn="tl">
              <a:srgbClr val="C0C0C0"/>
            </a:outerShdw>
          </a:effectLst>
          <a:latin typeface="Helvetica" pitchFamily="34" charset="0"/>
          <a:ea typeface="新細明體" pitchFamily="18" charset="-120"/>
        </a:defRPr>
      </a:lvl6pPr>
      <a:lvl7pPr marL="914400" algn="ctr" rtl="0" eaLnBrk="1" fontAlgn="base" hangingPunct="1">
        <a:lnSpc>
          <a:spcPct val="87000"/>
        </a:lnSpc>
        <a:spcBef>
          <a:spcPct val="0"/>
        </a:spcBef>
        <a:spcAft>
          <a:spcPct val="0"/>
        </a:spcAft>
        <a:defRPr kumimoji="1" sz="3600" b="1">
          <a:solidFill>
            <a:srgbClr val="CC0099"/>
          </a:solidFill>
          <a:effectLst>
            <a:outerShdw blurRad="38100" dist="38100" dir="2700000" algn="tl">
              <a:srgbClr val="C0C0C0"/>
            </a:outerShdw>
          </a:effectLst>
          <a:latin typeface="Helvetica" pitchFamily="34" charset="0"/>
          <a:ea typeface="新細明體" pitchFamily="18" charset="-120"/>
        </a:defRPr>
      </a:lvl7pPr>
      <a:lvl8pPr marL="1371600" algn="ctr" rtl="0" eaLnBrk="1" fontAlgn="base" hangingPunct="1">
        <a:lnSpc>
          <a:spcPct val="87000"/>
        </a:lnSpc>
        <a:spcBef>
          <a:spcPct val="0"/>
        </a:spcBef>
        <a:spcAft>
          <a:spcPct val="0"/>
        </a:spcAft>
        <a:defRPr kumimoji="1" sz="3600" b="1">
          <a:solidFill>
            <a:srgbClr val="CC0099"/>
          </a:solidFill>
          <a:effectLst>
            <a:outerShdw blurRad="38100" dist="38100" dir="2700000" algn="tl">
              <a:srgbClr val="C0C0C0"/>
            </a:outerShdw>
          </a:effectLst>
          <a:latin typeface="Helvetica" pitchFamily="34" charset="0"/>
          <a:ea typeface="新細明體" pitchFamily="18" charset="-120"/>
        </a:defRPr>
      </a:lvl8pPr>
      <a:lvl9pPr marL="1828800" algn="ctr" rtl="0" eaLnBrk="1" fontAlgn="base" hangingPunct="1">
        <a:lnSpc>
          <a:spcPct val="87000"/>
        </a:lnSpc>
        <a:spcBef>
          <a:spcPct val="0"/>
        </a:spcBef>
        <a:spcAft>
          <a:spcPct val="0"/>
        </a:spcAft>
        <a:defRPr kumimoji="1" sz="3600" b="1">
          <a:solidFill>
            <a:srgbClr val="CC0099"/>
          </a:solidFill>
          <a:effectLst>
            <a:outerShdw blurRad="38100" dist="38100" dir="2700000" algn="tl">
              <a:srgbClr val="C0C0C0"/>
            </a:outerShdw>
          </a:effectLst>
          <a:latin typeface="Helvetica" pitchFamily="34" charset="0"/>
          <a:ea typeface="新細明體" pitchFamily="18" charset="-120"/>
        </a:defRPr>
      </a:lvl9pPr>
    </p:titleStyle>
    <p:bodyStyle>
      <a:lvl1pPr marL="385763" indent="-385763" algn="l" rtl="0" eaLnBrk="1" fontAlgn="base" hangingPunct="1">
        <a:lnSpc>
          <a:spcPct val="93000"/>
        </a:lnSpc>
        <a:spcBef>
          <a:spcPct val="50000"/>
        </a:spcBef>
        <a:spcAft>
          <a:spcPct val="0"/>
        </a:spcAft>
        <a:buClr>
          <a:schemeClr val="tx2"/>
        </a:buClr>
        <a:buFont typeface="Symbol" pitchFamily="18" charset="2"/>
        <a:buChar char="·"/>
        <a:defRPr kumimoji="1" sz="2800">
          <a:solidFill>
            <a:srgbClr val="000000"/>
          </a:solidFill>
          <a:latin typeface="+mn-lt"/>
          <a:ea typeface="+mn-ea"/>
          <a:cs typeface="+mn-cs"/>
        </a:defRPr>
      </a:lvl1pPr>
      <a:lvl2pPr marL="744538" indent="-244475" algn="l" rtl="0" eaLnBrk="1" fontAlgn="base" hangingPunct="1">
        <a:lnSpc>
          <a:spcPct val="88000"/>
        </a:lnSpc>
        <a:spcBef>
          <a:spcPct val="25000"/>
        </a:spcBef>
        <a:spcAft>
          <a:spcPct val="0"/>
        </a:spcAft>
        <a:buClr>
          <a:srgbClr val="AA009A"/>
        </a:buClr>
        <a:buSzPct val="90000"/>
        <a:buFont typeface="Symbol" pitchFamily="18" charset="2"/>
        <a:buChar char="-"/>
        <a:defRPr kumimoji="1" sz="2600">
          <a:solidFill>
            <a:srgbClr val="000000"/>
          </a:solidFill>
          <a:latin typeface="+mn-lt"/>
          <a:ea typeface="+mn-ea"/>
        </a:defRPr>
      </a:lvl2pPr>
      <a:lvl3pPr marL="1146175" indent="-238125" algn="l" rtl="0" eaLnBrk="1" fontAlgn="base" hangingPunct="1">
        <a:lnSpc>
          <a:spcPct val="87000"/>
        </a:lnSpc>
        <a:spcBef>
          <a:spcPct val="10000"/>
        </a:spcBef>
        <a:spcAft>
          <a:spcPct val="0"/>
        </a:spcAft>
        <a:buClr>
          <a:srgbClr val="1908BC"/>
        </a:buClr>
        <a:buFont typeface="Symbol" pitchFamily="18" charset="2"/>
        <a:buChar char="*"/>
        <a:defRPr kumimoji="1" sz="2400">
          <a:solidFill>
            <a:srgbClr val="000000"/>
          </a:solidFill>
          <a:latin typeface="+mn-lt"/>
          <a:ea typeface="+mn-ea"/>
        </a:defRPr>
      </a:lvl3pPr>
      <a:lvl4pPr marL="2032000" indent="-228600" algn="l" rtl="0" eaLnBrk="1" fontAlgn="base" hangingPunct="1">
        <a:spcBef>
          <a:spcPct val="20000"/>
        </a:spcBef>
        <a:spcAft>
          <a:spcPct val="0"/>
        </a:spcAft>
        <a:buClr>
          <a:srgbClr val="2452AE"/>
        </a:buClr>
        <a:buFont typeface="Symbol" pitchFamily="18" charset="2"/>
        <a:buChar char="à"/>
        <a:defRPr kumimoji="1" sz="2200">
          <a:solidFill>
            <a:srgbClr val="000000"/>
          </a:solidFill>
          <a:latin typeface="+mn-lt"/>
          <a:ea typeface="+mn-ea"/>
        </a:defRPr>
      </a:lvl4pPr>
      <a:lvl5pPr marL="24511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5pPr>
      <a:lvl6pPr marL="29083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6pPr>
      <a:lvl7pPr marL="33655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7pPr>
      <a:lvl8pPr marL="38227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8pPr>
      <a:lvl9pPr marL="42799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sz="quarter" idx="1"/>
          </p:nvPr>
        </p:nvSpPr>
        <p:spPr>
          <a:xfrm>
            <a:off x="2533719" y="4366889"/>
            <a:ext cx="5575300" cy="1752600"/>
          </a:xfrm>
        </p:spPr>
        <p:txBody>
          <a:bodyPr/>
          <a:lstStyle/>
          <a:p>
            <a:pPr algn="l"/>
            <a:r>
              <a:rPr lang="en-US" altLang="zh-TW" sz="2800" dirty="0"/>
              <a:t>Presenter: </a:t>
            </a:r>
            <a:r>
              <a:rPr lang="en-US" altLang="zh-TW" sz="2800" dirty="0" err="1"/>
              <a:t>Kuan</a:t>
            </a:r>
            <a:r>
              <a:rPr lang="en-US" altLang="zh-TW" sz="2800" dirty="0"/>
              <a:t>-</a:t>
            </a:r>
            <a:r>
              <a:rPr lang="en-US" altLang="zh-TW" sz="2800" dirty="0" err="1"/>
              <a:t>Hsun</a:t>
            </a:r>
            <a:r>
              <a:rPr lang="en-US" altLang="zh-TW" sz="2800" dirty="0"/>
              <a:t>-Duh</a:t>
            </a:r>
          </a:p>
          <a:p>
            <a:pPr algn="l"/>
            <a:r>
              <a:rPr lang="en-US" altLang="zh-TW" sz="2800" dirty="0"/>
              <a:t>Advisor: Cheng-Wen Wu</a:t>
            </a:r>
          </a:p>
          <a:p>
            <a:pPr algn="l"/>
            <a:r>
              <a:rPr lang="en-US" altLang="zh-TW" sz="2800" dirty="0"/>
              <a:t>2021/10/26</a:t>
            </a:r>
          </a:p>
        </p:txBody>
      </p:sp>
      <p:sp>
        <p:nvSpPr>
          <p:cNvPr id="2" name="標題 1"/>
          <p:cNvSpPr>
            <a:spLocks noGrp="1"/>
          </p:cNvSpPr>
          <p:nvPr>
            <p:ph type="ctrTitle" sz="quarter"/>
          </p:nvPr>
        </p:nvSpPr>
        <p:spPr>
          <a:xfrm>
            <a:off x="-349321" y="983332"/>
            <a:ext cx="9865972" cy="682047"/>
          </a:xfrm>
        </p:spPr>
        <p:txBody>
          <a:bodyPr/>
          <a:lstStyle/>
          <a:p>
            <a:r>
              <a:rPr lang="en-US" altLang="zh-TW" dirty="0"/>
              <a:t>Weekly Report</a:t>
            </a:r>
            <a:endParaRPr lang="zh-TW" altLang="en-US" dirty="0"/>
          </a:p>
        </p:txBody>
      </p:sp>
      <p:sp>
        <p:nvSpPr>
          <p:cNvPr id="4" name="文字方塊 3">
            <a:extLst>
              <a:ext uri="{FF2B5EF4-FFF2-40B4-BE49-F238E27FC236}">
                <a16:creationId xmlns:a16="http://schemas.microsoft.com/office/drawing/2014/main" id="{355EC03F-3376-4287-8AB9-EB9279828C43}"/>
              </a:ext>
            </a:extLst>
          </p:cNvPr>
          <p:cNvSpPr txBox="1"/>
          <p:nvPr/>
        </p:nvSpPr>
        <p:spPr>
          <a:xfrm>
            <a:off x="1151068" y="2093830"/>
            <a:ext cx="184731" cy="369332"/>
          </a:xfrm>
          <a:prstGeom prst="rect">
            <a:avLst/>
          </a:prstGeom>
          <a:noFill/>
        </p:spPr>
        <p:txBody>
          <a:bodyPr wrap="none" rtlCol="0">
            <a:spAutoFit/>
          </a:bodyPr>
          <a:lstStyle/>
          <a:p>
            <a:endParaRPr lang="zh-TW" altLang="en-US" dirty="0"/>
          </a:p>
        </p:txBody>
      </p:sp>
    </p:spTree>
    <p:extLst>
      <p:ext uri="{BB962C8B-B14F-4D97-AF65-F5344CB8AC3E}">
        <p14:creationId xmlns:p14="http://schemas.microsoft.com/office/powerpoint/2010/main" val="2365221735"/>
      </p:ext>
    </p:extLst>
  </p:cSld>
  <p:clrMapOvr>
    <a:masterClrMapping/>
  </p:clrMapOvr>
  <p:transition>
    <p:pull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111B5-B9B0-443A-A894-BA5BB366CD85}"/>
              </a:ext>
            </a:extLst>
          </p:cNvPr>
          <p:cNvSpPr>
            <a:spLocks noGrp="1"/>
          </p:cNvSpPr>
          <p:nvPr>
            <p:ph type="title"/>
          </p:nvPr>
        </p:nvSpPr>
        <p:spPr>
          <a:xfrm>
            <a:off x="377825" y="71438"/>
            <a:ext cx="8451850" cy="1056957"/>
          </a:xfrm>
        </p:spPr>
        <p:txBody>
          <a:bodyPr/>
          <a:lstStyle/>
          <a:p>
            <a:r>
              <a:rPr lang="en-US" altLang="zh-TW" dirty="0"/>
              <a:t>Design for the discrete system control</a:t>
            </a:r>
            <a:endParaRPr lang="zh-TW" altLang="en-US" dirty="0"/>
          </a:p>
        </p:txBody>
      </p:sp>
      <p:sp>
        <p:nvSpPr>
          <p:cNvPr id="3" name="內容版面配置區 2">
            <a:extLst>
              <a:ext uri="{FF2B5EF4-FFF2-40B4-BE49-F238E27FC236}">
                <a16:creationId xmlns:a16="http://schemas.microsoft.com/office/drawing/2014/main" id="{6EC2B6EB-533B-4CF1-A863-DFCDB7B60603}"/>
              </a:ext>
            </a:extLst>
          </p:cNvPr>
          <p:cNvSpPr>
            <a:spLocks noGrp="1"/>
          </p:cNvSpPr>
          <p:nvPr>
            <p:ph idx="1"/>
          </p:nvPr>
        </p:nvSpPr>
        <p:spPr>
          <a:xfrm>
            <a:off x="377825" y="1128394"/>
            <a:ext cx="8434388" cy="2925446"/>
          </a:xfrm>
        </p:spPr>
        <p:txBody>
          <a:bodyPr/>
          <a:lstStyle/>
          <a:p>
            <a:r>
              <a:rPr lang="en-US" altLang="zh-TW" dirty="0"/>
              <a:t>Discretized the plant</a:t>
            </a:r>
          </a:p>
          <a:p>
            <a:pPr lvl="1"/>
            <a:r>
              <a:rPr lang="en-US" altLang="zh-TW" dirty="0"/>
              <a:t>Use ZOH method</a:t>
            </a:r>
          </a:p>
          <a:p>
            <a:pPr lvl="1"/>
            <a:r>
              <a:rPr lang="en-US" altLang="zh-TW" dirty="0"/>
              <a:t>Design discrete controller</a:t>
            </a:r>
          </a:p>
          <a:p>
            <a:r>
              <a:rPr lang="en-US" altLang="zh-TW" dirty="0"/>
              <a:t>Discretized the controller</a:t>
            </a:r>
          </a:p>
          <a:p>
            <a:pPr lvl="1"/>
            <a:r>
              <a:rPr lang="en-US" altLang="zh-TW" dirty="0"/>
              <a:t>Approximation ZOH delay in Pad’ approximation</a:t>
            </a:r>
          </a:p>
          <a:p>
            <a:pPr lvl="1"/>
            <a:r>
              <a:rPr lang="en-US" altLang="zh-TW" dirty="0"/>
              <a:t>Design a continuous controller</a:t>
            </a:r>
          </a:p>
          <a:p>
            <a:pPr lvl="1"/>
            <a:r>
              <a:rPr lang="en-US" altLang="zh-TW" dirty="0"/>
              <a:t>Discretize (Not ZOH method) Such as Tustin method</a:t>
            </a:r>
            <a:endParaRPr lang="zh-TW" altLang="en-US" dirty="0"/>
          </a:p>
        </p:txBody>
      </p:sp>
      <p:sp>
        <p:nvSpPr>
          <p:cNvPr id="4" name="投影片編號版面配置區 3">
            <a:extLst>
              <a:ext uri="{FF2B5EF4-FFF2-40B4-BE49-F238E27FC236}">
                <a16:creationId xmlns:a16="http://schemas.microsoft.com/office/drawing/2014/main" id="{820DDF4E-AB26-41A2-AD89-0DF3722A2AAB}"/>
              </a:ext>
            </a:extLst>
          </p:cNvPr>
          <p:cNvSpPr>
            <a:spLocks noGrp="1"/>
          </p:cNvSpPr>
          <p:nvPr>
            <p:ph type="sldNum" sz="quarter" idx="12"/>
          </p:nvPr>
        </p:nvSpPr>
        <p:spPr/>
        <p:txBody>
          <a:bodyPr/>
          <a:lstStyle/>
          <a:p>
            <a:fld id="{FC175A1F-17AA-440E-A787-FA438D8C8862}" type="slidenum">
              <a:rPr lang="zh-TW" altLang="en-US" smtClean="0"/>
              <a:pPr/>
              <a:t>10</a:t>
            </a:fld>
            <a:endParaRPr lang="zh-TW" altLang="en-US"/>
          </a:p>
        </p:txBody>
      </p:sp>
    </p:spTree>
    <p:extLst>
      <p:ext uri="{BB962C8B-B14F-4D97-AF65-F5344CB8AC3E}">
        <p14:creationId xmlns:p14="http://schemas.microsoft.com/office/powerpoint/2010/main" val="213204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692509-F9DC-4BBC-9BEA-891E100ADAE8}"/>
              </a:ext>
            </a:extLst>
          </p:cNvPr>
          <p:cNvSpPr>
            <a:spLocks noGrp="1"/>
          </p:cNvSpPr>
          <p:nvPr>
            <p:ph type="title"/>
          </p:nvPr>
        </p:nvSpPr>
        <p:spPr>
          <a:xfrm>
            <a:off x="381000" y="66199"/>
            <a:ext cx="8451850" cy="1056957"/>
          </a:xfrm>
        </p:spPr>
        <p:txBody>
          <a:bodyPr/>
          <a:lstStyle/>
          <a:p>
            <a:r>
              <a:rPr lang="en-US" altLang="zh-TW" dirty="0"/>
              <a:t>Method 1</a:t>
            </a:r>
            <a:br>
              <a:rPr lang="en-US" altLang="zh-TW" dirty="0"/>
            </a:br>
            <a:endParaRPr lang="zh-TW" altLang="en-US" dirty="0"/>
          </a:p>
        </p:txBody>
      </p:sp>
      <p:sp>
        <p:nvSpPr>
          <p:cNvPr id="3" name="內容版面配置區 2">
            <a:extLst>
              <a:ext uri="{FF2B5EF4-FFF2-40B4-BE49-F238E27FC236}">
                <a16:creationId xmlns:a16="http://schemas.microsoft.com/office/drawing/2014/main" id="{29B7DC2F-FDA3-457C-B24B-7D153257843B}"/>
              </a:ext>
            </a:extLst>
          </p:cNvPr>
          <p:cNvSpPr>
            <a:spLocks noGrp="1"/>
          </p:cNvSpPr>
          <p:nvPr>
            <p:ph idx="1"/>
          </p:nvPr>
        </p:nvSpPr>
        <p:spPr>
          <a:xfrm>
            <a:off x="377825" y="838200"/>
            <a:ext cx="8434388" cy="3683000"/>
          </a:xfrm>
        </p:spPr>
        <p:txBody>
          <a:bodyPr/>
          <a:lstStyle/>
          <a:p>
            <a:r>
              <a:rPr lang="en-US" altLang="zh-TW" dirty="0"/>
              <a:t>Discrete plant is needed</a:t>
            </a:r>
            <a:endParaRPr lang="zh-TW" altLang="en-US" dirty="0"/>
          </a:p>
        </p:txBody>
      </p:sp>
      <p:sp>
        <p:nvSpPr>
          <p:cNvPr id="4" name="投影片編號版面配置區 3">
            <a:extLst>
              <a:ext uri="{FF2B5EF4-FFF2-40B4-BE49-F238E27FC236}">
                <a16:creationId xmlns:a16="http://schemas.microsoft.com/office/drawing/2014/main" id="{F904E21D-41A4-4E03-8175-BDB391024EFE}"/>
              </a:ext>
            </a:extLst>
          </p:cNvPr>
          <p:cNvSpPr>
            <a:spLocks noGrp="1"/>
          </p:cNvSpPr>
          <p:nvPr>
            <p:ph type="sldNum" sz="quarter" idx="12"/>
          </p:nvPr>
        </p:nvSpPr>
        <p:spPr/>
        <p:txBody>
          <a:bodyPr/>
          <a:lstStyle/>
          <a:p>
            <a:fld id="{FC175A1F-17AA-440E-A787-FA438D8C8862}" type="slidenum">
              <a:rPr lang="zh-TW" altLang="en-US" smtClean="0"/>
              <a:pPr/>
              <a:t>11</a:t>
            </a:fld>
            <a:endParaRPr lang="zh-TW" altLang="en-US"/>
          </a:p>
        </p:txBody>
      </p:sp>
      <p:pic>
        <p:nvPicPr>
          <p:cNvPr id="5" name="圖片 4">
            <a:extLst>
              <a:ext uri="{FF2B5EF4-FFF2-40B4-BE49-F238E27FC236}">
                <a16:creationId xmlns:a16="http://schemas.microsoft.com/office/drawing/2014/main" id="{A675C834-9C00-4989-91DC-9AF547B64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062" y="1581944"/>
            <a:ext cx="8143875" cy="2199641"/>
          </a:xfrm>
          <a:prstGeom prst="rect">
            <a:avLst/>
          </a:prstGeom>
        </p:spPr>
      </p:pic>
      <p:sp>
        <p:nvSpPr>
          <p:cNvPr id="6" name="矩形 5">
            <a:extLst>
              <a:ext uri="{FF2B5EF4-FFF2-40B4-BE49-F238E27FC236}">
                <a16:creationId xmlns:a16="http://schemas.microsoft.com/office/drawing/2014/main" id="{A57B7A0D-8E81-4B96-9649-E61F000BC25C}"/>
              </a:ext>
            </a:extLst>
          </p:cNvPr>
          <p:cNvSpPr/>
          <p:nvPr/>
        </p:nvSpPr>
        <p:spPr bwMode="auto">
          <a:xfrm>
            <a:off x="6322060" y="1695681"/>
            <a:ext cx="1417953" cy="219964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1" i="0" u="none" strike="noStrike" cap="none" normalizeH="0" baseline="0">
              <a:ln>
                <a:noFill/>
              </a:ln>
              <a:solidFill>
                <a:schemeClr val="tx1"/>
              </a:solidFill>
              <a:effectLst/>
              <a:latin typeface="Arial" charset="0"/>
              <a:ea typeface="新細明體" pitchFamily="18" charset="-120"/>
            </a:endParaRPr>
          </a:p>
        </p:txBody>
      </p:sp>
      <p:grpSp>
        <p:nvGrpSpPr>
          <p:cNvPr id="15" name="群組 14">
            <a:extLst>
              <a:ext uri="{FF2B5EF4-FFF2-40B4-BE49-F238E27FC236}">
                <a16:creationId xmlns:a16="http://schemas.microsoft.com/office/drawing/2014/main" id="{A87E61B0-5A03-4988-AF07-F72E56D0B51E}"/>
              </a:ext>
            </a:extLst>
          </p:cNvPr>
          <p:cNvGrpSpPr/>
          <p:nvPr/>
        </p:nvGrpSpPr>
        <p:grpSpPr>
          <a:xfrm>
            <a:off x="3507739" y="2943860"/>
            <a:ext cx="1064260" cy="970279"/>
            <a:chOff x="3507740" y="3296446"/>
            <a:chExt cx="1064260" cy="970279"/>
          </a:xfrm>
        </p:grpSpPr>
        <p:cxnSp>
          <p:nvCxnSpPr>
            <p:cNvPr id="10" name="直線接點 9">
              <a:extLst>
                <a:ext uri="{FF2B5EF4-FFF2-40B4-BE49-F238E27FC236}">
                  <a16:creationId xmlns:a16="http://schemas.microsoft.com/office/drawing/2014/main" id="{520A0797-A232-4538-BA75-0ECFE0ECBD83}"/>
                </a:ext>
              </a:extLst>
            </p:cNvPr>
            <p:cNvCxnSpPr/>
            <p:nvPr/>
          </p:nvCxnSpPr>
          <p:spPr bwMode="auto">
            <a:xfrm flipH="1">
              <a:off x="3545840" y="3296446"/>
              <a:ext cx="1026160" cy="970279"/>
            </a:xfrm>
            <a:prstGeom prst="line">
              <a:avLst/>
            </a:prstGeom>
            <a:solidFill>
              <a:schemeClr val="accent1"/>
            </a:solidFill>
            <a:ln w="57150" cap="flat" cmpd="sng" algn="ctr">
              <a:solidFill>
                <a:srgbClr val="FF0000"/>
              </a:solidFill>
              <a:prstDash val="solid"/>
              <a:round/>
              <a:headEnd type="none" w="med" len="med"/>
              <a:tailEnd type="none" w="med" len="med"/>
            </a:ln>
            <a:effectLst/>
          </p:spPr>
        </p:cxnSp>
        <p:cxnSp>
          <p:nvCxnSpPr>
            <p:cNvPr id="11" name="直線接點 10">
              <a:extLst>
                <a:ext uri="{FF2B5EF4-FFF2-40B4-BE49-F238E27FC236}">
                  <a16:creationId xmlns:a16="http://schemas.microsoft.com/office/drawing/2014/main" id="{FA2B11A9-52DE-4D74-863E-DCDDF80FFDA0}"/>
                </a:ext>
              </a:extLst>
            </p:cNvPr>
            <p:cNvCxnSpPr>
              <a:cxnSpLocks/>
            </p:cNvCxnSpPr>
            <p:nvPr/>
          </p:nvCxnSpPr>
          <p:spPr bwMode="auto">
            <a:xfrm flipH="1" flipV="1">
              <a:off x="3507740" y="3368838"/>
              <a:ext cx="1064260" cy="882129"/>
            </a:xfrm>
            <a:prstGeom prst="line">
              <a:avLst/>
            </a:prstGeom>
            <a:solidFill>
              <a:schemeClr val="accent1"/>
            </a:solidFill>
            <a:ln w="57150"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51629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D82A11-0DB3-4C08-9D61-669588767CC2}"/>
              </a:ext>
            </a:extLst>
          </p:cNvPr>
          <p:cNvSpPr>
            <a:spLocks noGrp="1"/>
          </p:cNvSpPr>
          <p:nvPr>
            <p:ph type="title"/>
          </p:nvPr>
        </p:nvSpPr>
        <p:spPr/>
        <p:txBody>
          <a:bodyPr/>
          <a:lstStyle/>
          <a:p>
            <a:r>
              <a:rPr lang="en-US" altLang="zh-TW" dirty="0"/>
              <a:t>Method 2</a:t>
            </a:r>
            <a:endParaRPr lang="zh-TW" altLang="en-US" dirty="0"/>
          </a:p>
        </p:txBody>
      </p:sp>
      <p:sp>
        <p:nvSpPr>
          <p:cNvPr id="3" name="內容版面配置區 2">
            <a:extLst>
              <a:ext uri="{FF2B5EF4-FFF2-40B4-BE49-F238E27FC236}">
                <a16:creationId xmlns:a16="http://schemas.microsoft.com/office/drawing/2014/main" id="{81D29B5A-731C-40C5-AFD9-B2A9EF061A50}"/>
              </a:ext>
            </a:extLst>
          </p:cNvPr>
          <p:cNvSpPr>
            <a:spLocks noGrp="1"/>
          </p:cNvSpPr>
          <p:nvPr>
            <p:ph idx="1"/>
          </p:nvPr>
        </p:nvSpPr>
        <p:spPr>
          <a:xfrm>
            <a:off x="377825" y="838199"/>
            <a:ext cx="8699500" cy="3086101"/>
          </a:xfrm>
        </p:spPr>
        <p:txBody>
          <a:bodyPr/>
          <a:lstStyle/>
          <a:p>
            <a:r>
              <a:rPr lang="en-US" altLang="zh-TW" dirty="0"/>
              <a:t>Continuous controller C(s) covert to digital controller C(z) </a:t>
            </a:r>
          </a:p>
          <a:p>
            <a:r>
              <a:rPr lang="en-US" altLang="zh-TW" dirty="0"/>
              <a:t>ZOH method is not recommended because it will lead to two repeat operation</a:t>
            </a:r>
          </a:p>
          <a:p>
            <a:pPr lvl="1"/>
            <a:r>
              <a:rPr lang="en-US" altLang="zh-TW" dirty="0" err="1"/>
              <a:t>Matlab</a:t>
            </a:r>
            <a:r>
              <a:rPr lang="en-US" altLang="zh-TW" dirty="0"/>
              <a:t> will automatically add this function on it</a:t>
            </a:r>
          </a:p>
          <a:p>
            <a:r>
              <a:rPr lang="en-US" altLang="zh-TW" dirty="0"/>
              <a:t>Tustin method Matched method is recommended</a:t>
            </a:r>
          </a:p>
          <a:p>
            <a:r>
              <a:rPr lang="en-US" altLang="zh-TW" dirty="0" err="1"/>
              <a:t>Padé</a:t>
            </a:r>
            <a:r>
              <a:rPr lang="en-US" altLang="zh-TW" dirty="0"/>
              <a:t> approximation is used when designing the continuous controller</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23B80B87-9B03-4C11-97BD-EC55F2E5B567}"/>
              </a:ext>
            </a:extLst>
          </p:cNvPr>
          <p:cNvSpPr>
            <a:spLocks noGrp="1"/>
          </p:cNvSpPr>
          <p:nvPr>
            <p:ph type="sldNum" sz="quarter" idx="12"/>
          </p:nvPr>
        </p:nvSpPr>
        <p:spPr/>
        <p:txBody>
          <a:bodyPr/>
          <a:lstStyle/>
          <a:p>
            <a:fld id="{FC175A1F-17AA-440E-A787-FA438D8C8862}" type="slidenum">
              <a:rPr lang="zh-TW" altLang="en-US" smtClean="0"/>
              <a:pPr/>
              <a:t>12</a:t>
            </a:fld>
            <a:endParaRPr lang="zh-TW" altLang="en-US"/>
          </a:p>
        </p:txBody>
      </p:sp>
      <p:pic>
        <p:nvPicPr>
          <p:cNvPr id="5" name="圖片 4">
            <a:extLst>
              <a:ext uri="{FF2B5EF4-FFF2-40B4-BE49-F238E27FC236}">
                <a16:creationId xmlns:a16="http://schemas.microsoft.com/office/drawing/2014/main" id="{7A2D17C1-593C-42AE-B797-01505CE6B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75" y="3924300"/>
            <a:ext cx="8143875" cy="2028825"/>
          </a:xfrm>
          <a:prstGeom prst="rect">
            <a:avLst/>
          </a:prstGeom>
        </p:spPr>
      </p:pic>
    </p:spTree>
    <p:extLst>
      <p:ext uri="{BB962C8B-B14F-4D97-AF65-F5344CB8AC3E}">
        <p14:creationId xmlns:p14="http://schemas.microsoft.com/office/powerpoint/2010/main" val="205477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2A2F31-EB0E-48E6-9991-04AD9D116FDA}"/>
              </a:ext>
            </a:extLst>
          </p:cNvPr>
          <p:cNvSpPr>
            <a:spLocks noGrp="1"/>
          </p:cNvSpPr>
          <p:nvPr>
            <p:ph type="title"/>
          </p:nvPr>
        </p:nvSpPr>
        <p:spPr/>
        <p:txBody>
          <a:bodyPr/>
          <a:lstStyle/>
          <a:p>
            <a:r>
              <a:rPr lang="en-US" altLang="zh-TW" dirty="0"/>
              <a:t>Proposal</a:t>
            </a:r>
            <a:endParaRPr lang="zh-TW" altLang="en-US" dirty="0"/>
          </a:p>
        </p:txBody>
      </p:sp>
      <mc:AlternateContent xmlns:mc="http://schemas.openxmlformats.org/markup-compatibility/2006" xmlns:a14="http://schemas.microsoft.com/office/drawing/2010/main">
        <mc:Choice Requires="a14">
          <p:sp>
            <p:nvSpPr>
              <p:cNvPr id="4" name="內容版面配置區 3">
                <a:extLst>
                  <a:ext uri="{FF2B5EF4-FFF2-40B4-BE49-F238E27FC236}">
                    <a16:creationId xmlns:a16="http://schemas.microsoft.com/office/drawing/2014/main" id="{CED6D423-F4B5-455E-9F0B-0D5287B6C887}"/>
                  </a:ext>
                </a:extLst>
              </p:cNvPr>
              <p:cNvSpPr>
                <a:spLocks noGrp="1"/>
              </p:cNvSpPr>
              <p:nvPr>
                <p:ph sz="half" idx="2"/>
              </p:nvPr>
            </p:nvSpPr>
            <p:spPr>
              <a:xfrm>
                <a:off x="430212" y="977105"/>
                <a:ext cx="8402638" cy="4905535"/>
              </a:xfrm>
            </p:spPr>
            <p:txBody>
              <a:bodyPr/>
              <a:lstStyle/>
              <a:p>
                <a:r>
                  <a:rPr lang="en-US" altLang="zh-TW" sz="2400" dirty="0"/>
                  <a:t>Background : </a:t>
                </a:r>
                <a:r>
                  <a:rPr lang="en-US" altLang="zh-TW" sz="2400" dirty="0" err="1"/>
                  <a:t>SiC</a:t>
                </a:r>
                <a:r>
                  <a:rPr lang="en-US" altLang="zh-TW" sz="2400" dirty="0"/>
                  <a:t> with high operating frequency with low conduction loss compared with IGBT &amp; </a:t>
                </a:r>
                <a:r>
                  <a:rPr lang="en-US" altLang="zh-TW" sz="2400" dirty="0" err="1"/>
                  <a:t>mosfet</a:t>
                </a:r>
                <a:endParaRPr lang="en-US" altLang="zh-TW" sz="2400" dirty="0"/>
              </a:p>
              <a:p>
                <a:pPr lvl="1"/>
                <a:r>
                  <a:rPr lang="en-US" altLang="zh-TW" sz="2000" dirty="0" err="1"/>
                  <a:t>SiC</a:t>
                </a:r>
                <a:r>
                  <a:rPr lang="en-US" altLang="zh-TW" sz="2000" dirty="0"/>
                  <a:t> </a:t>
                </a:r>
                <a14:m>
                  <m:oMath xmlns:m="http://schemas.openxmlformats.org/officeDocument/2006/math">
                    <m:r>
                      <a:rPr lang="en-US" altLang="zh-TW" sz="2000" i="1">
                        <a:latin typeface="Cambria Math" panose="02040503050406030204" pitchFamily="18" charset="0"/>
                        <a:ea typeface="Cambria Math" panose="02040503050406030204" pitchFamily="18" charset="0"/>
                      </a:rPr>
                      <m:t>≅</m:t>
                    </m:r>
                  </m:oMath>
                </a14:m>
                <a:r>
                  <a:rPr lang="en-US" altLang="zh-TW" sz="2000" dirty="0"/>
                  <a:t> 300kHz </a:t>
                </a:r>
                <a:r>
                  <a:rPr lang="zh-TW" altLang="en-US" sz="2000" dirty="0"/>
                  <a:t>但頻率太高也不是說很建議</a:t>
                </a:r>
                <a:endParaRPr lang="en-US" altLang="zh-TW" sz="2000" dirty="0"/>
              </a:p>
              <a:p>
                <a:pPr lvl="1"/>
                <a:r>
                  <a:rPr lang="zh-TW" altLang="en-US" sz="2000" dirty="0"/>
                  <a:t>目前設計規格落在</a:t>
                </a:r>
                <a:r>
                  <a:rPr lang="en-US" altLang="zh-TW" sz="2000" dirty="0"/>
                  <a:t>150K </a:t>
                </a:r>
              </a:p>
              <a:p>
                <a:pPr lvl="1"/>
                <a:r>
                  <a:rPr lang="en-US" altLang="zh-TW" sz="2000" dirty="0"/>
                  <a:t>IGBT &lt; 100kHz for charging system</a:t>
                </a:r>
              </a:p>
              <a:p>
                <a:pPr lvl="1"/>
                <a:r>
                  <a:rPr lang="en-US" altLang="zh-TW" sz="2000" dirty="0" err="1"/>
                  <a:t>Mosfet</a:t>
                </a:r>
                <a:r>
                  <a:rPr lang="en-US" altLang="zh-TW" sz="2000" dirty="0"/>
                  <a:t> </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a:t> 100kHz for charging system</a:t>
                </a:r>
              </a:p>
              <a:p>
                <a:pPr lvl="2"/>
                <a:r>
                  <a:rPr lang="en-US" altLang="zh-TW" sz="1600" dirty="0"/>
                  <a:t>Cool </a:t>
                </a:r>
                <a:r>
                  <a:rPr lang="en-US" altLang="zh-TW" sz="1600" dirty="0" err="1"/>
                  <a:t>mosfet</a:t>
                </a:r>
                <a:r>
                  <a:rPr lang="en-US" altLang="zh-TW" sz="1600" dirty="0"/>
                  <a:t> </a:t>
                </a:r>
                <a:r>
                  <a:rPr lang="zh-TW" altLang="en-US" sz="1600" dirty="0"/>
                  <a:t>規格可更高</a:t>
                </a:r>
                <a:endParaRPr lang="en-US" altLang="zh-TW" sz="1600" dirty="0"/>
              </a:p>
              <a:p>
                <a:pPr lvl="1"/>
                <a:r>
                  <a:rPr lang="zh-TW" altLang="en-US" sz="2000" dirty="0"/>
                  <a:t>驅動器電路 </a:t>
                </a:r>
                <a14:m>
                  <m:oMath xmlns:m="http://schemas.openxmlformats.org/officeDocument/2006/math">
                    <m:r>
                      <a:rPr lang="en-US" altLang="zh-TW" sz="2000" i="1">
                        <a:latin typeface="Cambria Math" panose="02040503050406030204" pitchFamily="18" charset="0"/>
                        <a:ea typeface="Cambria Math" panose="02040503050406030204" pitchFamily="18" charset="0"/>
                      </a:rPr>
                      <m:t>≅</m:t>
                    </m:r>
                  </m:oMath>
                </a14:m>
                <a:r>
                  <a:rPr lang="zh-TW" altLang="en-US" sz="2000" dirty="0"/>
                  <a:t> </a:t>
                </a:r>
                <a:r>
                  <a:rPr lang="en-US" altLang="zh-TW" sz="2000" dirty="0"/>
                  <a:t>20-30</a:t>
                </a:r>
                <a:r>
                  <a:rPr lang="zh-TW" altLang="en-US" sz="2000" dirty="0"/>
                  <a:t> </a:t>
                </a:r>
                <a:r>
                  <a:rPr lang="en-US" altLang="zh-TW" sz="2000" dirty="0"/>
                  <a:t>kHz</a:t>
                </a:r>
              </a:p>
              <a:p>
                <a:pPr lvl="1"/>
                <a:r>
                  <a:rPr lang="en-US" altLang="zh-TW" sz="2000" dirty="0"/>
                  <a:t>PFC system &lt;100kHz</a:t>
                </a:r>
                <a:r>
                  <a:rPr lang="zh-TW" altLang="en-US" sz="2000" dirty="0"/>
                  <a:t> 但高電壓</a:t>
                </a:r>
                <a:endParaRPr lang="en-US" altLang="zh-TW" sz="2000" dirty="0"/>
              </a:p>
              <a:p>
                <a:pPr lvl="1"/>
                <a:r>
                  <a:rPr lang="en-US" altLang="zh-TW" sz="2000" dirty="0"/>
                  <a:t>GAN</a:t>
                </a:r>
                <a:r>
                  <a:rPr lang="zh-TW" altLang="en-US" sz="2000" dirty="0"/>
                  <a:t> </a:t>
                </a:r>
                <a14:m>
                  <m:oMath xmlns:m="http://schemas.openxmlformats.org/officeDocument/2006/math">
                    <m:r>
                      <a:rPr lang="en-US" altLang="zh-TW" sz="2000" i="1">
                        <a:latin typeface="Cambria Math" panose="02040503050406030204" pitchFamily="18" charset="0"/>
                        <a:ea typeface="Cambria Math" panose="02040503050406030204" pitchFamily="18" charset="0"/>
                      </a:rPr>
                      <m:t>≅</m:t>
                    </m:r>
                  </m:oMath>
                </a14:m>
                <a:r>
                  <a:rPr lang="en-US" altLang="zh-TW" sz="2000" dirty="0"/>
                  <a:t> 500kHz</a:t>
                </a:r>
                <a:r>
                  <a:rPr lang="zh-TW" altLang="en-US" sz="2000" dirty="0"/>
                  <a:t> </a:t>
                </a:r>
                <a:r>
                  <a:rPr lang="en-US" altLang="zh-TW" sz="2000" dirty="0"/>
                  <a:t>Apple </a:t>
                </a:r>
                <a:r>
                  <a:rPr lang="zh-TW" altLang="en-US" sz="2000" dirty="0"/>
                  <a:t>手機 低電壓</a:t>
                </a:r>
                <a:r>
                  <a:rPr lang="en-US" altLang="zh-TW" sz="2000" dirty="0"/>
                  <a:t> </a:t>
                </a:r>
              </a:p>
              <a:p>
                <a:pPr lvl="1"/>
                <a:r>
                  <a:rPr lang="zh-TW" altLang="en-US" sz="2000" dirty="0"/>
                  <a:t>頻率越高 可以降低 感性的元件的設計 以及</a:t>
                </a:r>
                <a:r>
                  <a:rPr lang="en-US" altLang="zh-TW" sz="2000" dirty="0"/>
                  <a:t>transformer </a:t>
                </a:r>
                <a:r>
                  <a:rPr lang="zh-TW" altLang="en-US" sz="2000" dirty="0"/>
                  <a:t>的設計大小</a:t>
                </a:r>
                <a:endParaRPr lang="en-US" altLang="zh-TW" sz="2000" dirty="0"/>
              </a:p>
              <a:p>
                <a:pPr lvl="1"/>
                <a:r>
                  <a:rPr lang="zh-TW" altLang="en-US" sz="2000" dirty="0"/>
                  <a:t>頻率越高也可以抑制 輸出的電壓連波</a:t>
                </a:r>
                <a:endParaRPr lang="en-US" altLang="zh-TW" sz="2000" dirty="0"/>
              </a:p>
              <a:p>
                <a:r>
                  <a:rPr lang="en-US" altLang="zh-TW" sz="2400" dirty="0"/>
                  <a:t>Problem : A Study on Switching component of Dual Active Bridge DC-DC Converter for Battery Storage system</a:t>
                </a:r>
              </a:p>
              <a:p>
                <a:pPr lvl="1"/>
                <a:endParaRPr lang="zh-TW" altLang="en-US" dirty="0"/>
              </a:p>
            </p:txBody>
          </p:sp>
        </mc:Choice>
        <mc:Fallback xmlns="">
          <p:sp>
            <p:nvSpPr>
              <p:cNvPr id="4" name="內容版面配置區 3">
                <a:extLst>
                  <a:ext uri="{FF2B5EF4-FFF2-40B4-BE49-F238E27FC236}">
                    <a16:creationId xmlns:a16="http://schemas.microsoft.com/office/drawing/2014/main" id="{CED6D423-F4B5-455E-9F0B-0D5287B6C887}"/>
                  </a:ext>
                </a:extLst>
              </p:cNvPr>
              <p:cNvSpPr>
                <a:spLocks noGrp="1" noRot="1" noChangeAspect="1" noMove="1" noResize="1" noEditPoints="1" noAdjustHandles="1" noChangeArrowheads="1" noChangeShapeType="1" noTextEdit="1"/>
              </p:cNvSpPr>
              <p:nvPr>
                <p:ph sz="half" idx="2"/>
              </p:nvPr>
            </p:nvSpPr>
            <p:spPr>
              <a:xfrm>
                <a:off x="430212" y="977105"/>
                <a:ext cx="8402638" cy="4905535"/>
              </a:xfrm>
              <a:blipFill>
                <a:blip r:embed="rId3"/>
                <a:stretch>
                  <a:fillRect l="-1234" t="-1739" r="-2032" b="-4224"/>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6E35F1EF-5327-4C76-8736-FD49B304DB38}"/>
              </a:ext>
            </a:extLst>
          </p:cNvPr>
          <p:cNvSpPr>
            <a:spLocks noGrp="1"/>
          </p:cNvSpPr>
          <p:nvPr>
            <p:ph type="sldNum" sz="quarter" idx="12"/>
          </p:nvPr>
        </p:nvSpPr>
        <p:spPr/>
        <p:txBody>
          <a:bodyPr/>
          <a:lstStyle/>
          <a:p>
            <a:fld id="{FC175A1F-17AA-440E-A787-FA438D8C8862}" type="slidenum">
              <a:rPr lang="zh-TW" altLang="en-US" smtClean="0"/>
              <a:pPr/>
              <a:t>13</a:t>
            </a:fld>
            <a:endParaRPr lang="zh-TW" altLang="en-US"/>
          </a:p>
        </p:txBody>
      </p:sp>
    </p:spTree>
    <p:extLst>
      <p:ext uri="{BB962C8B-B14F-4D97-AF65-F5344CB8AC3E}">
        <p14:creationId xmlns:p14="http://schemas.microsoft.com/office/powerpoint/2010/main" val="1402791791"/>
      </p:ext>
    </p:extLst>
  </p:cSld>
  <p:clrMapOvr>
    <a:masterClrMapping/>
  </p:clrMapOvr>
  <p:transition>
    <p:pull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065075-BCD3-4F61-ADC8-324CD9472DF0}"/>
              </a:ext>
            </a:extLst>
          </p:cNvPr>
          <p:cNvSpPr>
            <a:spLocks noGrp="1"/>
          </p:cNvSpPr>
          <p:nvPr>
            <p:ph type="title"/>
          </p:nvPr>
        </p:nvSpPr>
        <p:spPr/>
        <p:txBody>
          <a:bodyPr/>
          <a:lstStyle/>
          <a:p>
            <a:r>
              <a:rPr lang="en-US" altLang="zh-TW" dirty="0"/>
              <a:t>Experiment</a:t>
            </a:r>
            <a:endParaRPr lang="zh-TW" altLang="en-US" dirty="0"/>
          </a:p>
        </p:txBody>
      </p:sp>
      <p:sp>
        <p:nvSpPr>
          <p:cNvPr id="3" name="內容版面配置區 2">
            <a:extLst>
              <a:ext uri="{FF2B5EF4-FFF2-40B4-BE49-F238E27FC236}">
                <a16:creationId xmlns:a16="http://schemas.microsoft.com/office/drawing/2014/main" id="{30C698F2-E796-417E-B43D-E319135FD727}"/>
              </a:ext>
            </a:extLst>
          </p:cNvPr>
          <p:cNvSpPr>
            <a:spLocks noGrp="1"/>
          </p:cNvSpPr>
          <p:nvPr>
            <p:ph sz="half" idx="1"/>
          </p:nvPr>
        </p:nvSpPr>
        <p:spPr>
          <a:xfrm>
            <a:off x="377824" y="838200"/>
            <a:ext cx="8197216" cy="4759960"/>
          </a:xfrm>
        </p:spPr>
        <p:txBody>
          <a:bodyPr/>
          <a:lstStyle/>
          <a:p>
            <a:r>
              <a:rPr lang="en-US" altLang="zh-TW" dirty="0"/>
              <a:t>Control variable : </a:t>
            </a:r>
          </a:p>
          <a:p>
            <a:pPr lvl="1"/>
            <a:r>
              <a:rPr lang="en-US" altLang="zh-TW" dirty="0" err="1"/>
              <a:t>Architechture</a:t>
            </a:r>
            <a:r>
              <a:rPr lang="en-US" altLang="zh-TW" dirty="0"/>
              <a:t> : DAB_IBDC</a:t>
            </a:r>
          </a:p>
          <a:p>
            <a:pPr lvl="1"/>
            <a:r>
              <a:rPr lang="en-US" altLang="zh-TW" dirty="0"/>
              <a:t>Control : TPS control</a:t>
            </a:r>
          </a:p>
          <a:p>
            <a:r>
              <a:rPr lang="en-US" altLang="zh-TW" dirty="0"/>
              <a:t>Variable  : </a:t>
            </a:r>
          </a:p>
          <a:p>
            <a:pPr lvl="1"/>
            <a:r>
              <a:rPr lang="en-US" altLang="zh-TW" dirty="0"/>
              <a:t>Different types of switching component</a:t>
            </a:r>
          </a:p>
          <a:p>
            <a:r>
              <a:rPr lang="en-US" altLang="zh-TW" dirty="0"/>
              <a:t>Measurement : </a:t>
            </a:r>
          </a:p>
          <a:p>
            <a:pPr lvl="1"/>
            <a:r>
              <a:rPr lang="en-US" altLang="zh-TW" dirty="0"/>
              <a:t>power efficiency</a:t>
            </a:r>
          </a:p>
          <a:p>
            <a:pPr lvl="1"/>
            <a:r>
              <a:rPr lang="en-US" altLang="zh-TW" dirty="0"/>
              <a:t>Backflow power</a:t>
            </a:r>
          </a:p>
          <a:p>
            <a:r>
              <a:rPr lang="en-US" altLang="zh-TW" dirty="0"/>
              <a:t>Environment :</a:t>
            </a:r>
          </a:p>
          <a:p>
            <a:pPr lvl="1"/>
            <a:r>
              <a:rPr lang="en-US" altLang="zh-TW" dirty="0" err="1"/>
              <a:t>Matlab</a:t>
            </a:r>
            <a:r>
              <a:rPr lang="en-US" altLang="zh-TW" dirty="0"/>
              <a:t> </a:t>
            </a:r>
            <a:r>
              <a:rPr lang="en-US" altLang="zh-TW" dirty="0" err="1"/>
              <a:t>simscape</a:t>
            </a:r>
            <a:r>
              <a:rPr lang="en-US" altLang="zh-TW" dirty="0"/>
              <a:t> library + Q3D +</a:t>
            </a:r>
            <a:r>
              <a:rPr lang="en-US" altLang="zh-TW" dirty="0" err="1"/>
              <a:t>Matlab</a:t>
            </a:r>
            <a:r>
              <a:rPr lang="en-US" altLang="zh-TW" dirty="0"/>
              <a:t> </a:t>
            </a:r>
            <a:r>
              <a:rPr lang="en-US" altLang="zh-TW" dirty="0" err="1"/>
              <a:t>simulink</a:t>
            </a:r>
            <a:r>
              <a:rPr lang="en-US" altLang="zh-TW" dirty="0"/>
              <a:t>	</a:t>
            </a:r>
          </a:p>
          <a:p>
            <a:endParaRPr lang="en-US" altLang="zh-TW" dirty="0"/>
          </a:p>
          <a:p>
            <a:endParaRPr lang="zh-TW" altLang="en-US" dirty="0"/>
          </a:p>
        </p:txBody>
      </p:sp>
      <p:sp>
        <p:nvSpPr>
          <p:cNvPr id="5" name="投影片編號版面配置區 4">
            <a:extLst>
              <a:ext uri="{FF2B5EF4-FFF2-40B4-BE49-F238E27FC236}">
                <a16:creationId xmlns:a16="http://schemas.microsoft.com/office/drawing/2014/main" id="{52E9DFE9-0D99-42C6-AAD4-E159ADCDF20A}"/>
              </a:ext>
            </a:extLst>
          </p:cNvPr>
          <p:cNvSpPr>
            <a:spLocks noGrp="1"/>
          </p:cNvSpPr>
          <p:nvPr>
            <p:ph type="sldNum" sz="quarter" idx="12"/>
          </p:nvPr>
        </p:nvSpPr>
        <p:spPr/>
        <p:txBody>
          <a:bodyPr/>
          <a:lstStyle/>
          <a:p>
            <a:fld id="{FC175A1F-17AA-440E-A787-FA438D8C8862}" type="slidenum">
              <a:rPr lang="zh-TW" altLang="en-US" smtClean="0"/>
              <a:pPr/>
              <a:t>14</a:t>
            </a:fld>
            <a:endParaRPr lang="zh-TW" altLang="en-US"/>
          </a:p>
        </p:txBody>
      </p:sp>
    </p:spTree>
    <p:extLst>
      <p:ext uri="{BB962C8B-B14F-4D97-AF65-F5344CB8AC3E}">
        <p14:creationId xmlns:p14="http://schemas.microsoft.com/office/powerpoint/2010/main" val="2523820791"/>
      </p:ext>
    </p:extLst>
  </p:cSld>
  <p:clrMapOvr>
    <a:masterClrMapping/>
  </p:clrMapOvr>
  <p:transition>
    <p:pull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FE08EA-B405-497B-935C-B7BDBAF099AE}"/>
              </a:ext>
            </a:extLst>
          </p:cNvPr>
          <p:cNvSpPr>
            <a:spLocks noGrp="1"/>
          </p:cNvSpPr>
          <p:nvPr>
            <p:ph type="title"/>
          </p:nvPr>
        </p:nvSpPr>
        <p:spPr>
          <a:xfrm>
            <a:off x="381000" y="172720"/>
            <a:ext cx="8451850" cy="793115"/>
          </a:xfrm>
        </p:spPr>
        <p:txBody>
          <a:bodyPr/>
          <a:lstStyle/>
          <a:p>
            <a:r>
              <a:rPr lang="zh-TW" altLang="en-US" dirty="0"/>
              <a:t>應用</a:t>
            </a:r>
            <a:br>
              <a:rPr lang="zh-TW" altLang="en-US" dirty="0"/>
            </a:br>
            <a:endParaRPr lang="zh-TW" altLang="en-US" dirty="0"/>
          </a:p>
        </p:txBody>
      </p:sp>
      <p:sp>
        <p:nvSpPr>
          <p:cNvPr id="3" name="內容版面配置區 2">
            <a:extLst>
              <a:ext uri="{FF2B5EF4-FFF2-40B4-BE49-F238E27FC236}">
                <a16:creationId xmlns:a16="http://schemas.microsoft.com/office/drawing/2014/main" id="{A182D42D-D90B-460B-A1C5-DC544D92DA3F}"/>
              </a:ext>
            </a:extLst>
          </p:cNvPr>
          <p:cNvSpPr>
            <a:spLocks noGrp="1"/>
          </p:cNvSpPr>
          <p:nvPr>
            <p:ph sz="half" idx="1"/>
          </p:nvPr>
        </p:nvSpPr>
        <p:spPr>
          <a:xfrm>
            <a:off x="377825" y="838200"/>
            <a:ext cx="4140200" cy="5341938"/>
          </a:xfrm>
        </p:spPr>
        <p:txBody>
          <a:bodyPr/>
          <a:lstStyle/>
          <a:p>
            <a:endParaRPr lang="zh-TW" altLang="en-US" dirty="0"/>
          </a:p>
        </p:txBody>
      </p:sp>
      <p:sp>
        <p:nvSpPr>
          <p:cNvPr id="4" name="內容版面配置區 3">
            <a:extLst>
              <a:ext uri="{FF2B5EF4-FFF2-40B4-BE49-F238E27FC236}">
                <a16:creationId xmlns:a16="http://schemas.microsoft.com/office/drawing/2014/main" id="{4A584399-B60E-4497-B9F7-C00DD56EAE64}"/>
              </a:ext>
            </a:extLst>
          </p:cNvPr>
          <p:cNvSpPr>
            <a:spLocks noGrp="1"/>
          </p:cNvSpPr>
          <p:nvPr>
            <p:ph sz="half" idx="2"/>
          </p:nvPr>
        </p:nvSpPr>
        <p:spPr/>
        <p:txBody>
          <a:bodyPr/>
          <a:lstStyle/>
          <a:p>
            <a:endParaRPr lang="zh-TW" altLang="en-US" dirty="0"/>
          </a:p>
        </p:txBody>
      </p:sp>
      <p:sp>
        <p:nvSpPr>
          <p:cNvPr id="5" name="投影片編號版面配置區 4">
            <a:extLst>
              <a:ext uri="{FF2B5EF4-FFF2-40B4-BE49-F238E27FC236}">
                <a16:creationId xmlns:a16="http://schemas.microsoft.com/office/drawing/2014/main" id="{2AF7E215-1CAD-48D7-BD98-3FF55F130894}"/>
              </a:ext>
            </a:extLst>
          </p:cNvPr>
          <p:cNvSpPr>
            <a:spLocks noGrp="1"/>
          </p:cNvSpPr>
          <p:nvPr>
            <p:ph type="sldNum" sz="quarter" idx="12"/>
          </p:nvPr>
        </p:nvSpPr>
        <p:spPr/>
        <p:txBody>
          <a:bodyPr/>
          <a:lstStyle/>
          <a:p>
            <a:fld id="{FC175A1F-17AA-440E-A787-FA438D8C8862}" type="slidenum">
              <a:rPr lang="zh-TW" altLang="en-US" smtClean="0"/>
              <a:pPr/>
              <a:t>15</a:t>
            </a:fld>
            <a:endParaRPr lang="zh-TW" altLang="en-US"/>
          </a:p>
        </p:txBody>
      </p:sp>
      <p:pic>
        <p:nvPicPr>
          <p:cNvPr id="8" name="圖片 7">
            <a:extLst>
              <a:ext uri="{FF2B5EF4-FFF2-40B4-BE49-F238E27FC236}">
                <a16:creationId xmlns:a16="http://schemas.microsoft.com/office/drawing/2014/main" id="{9025E187-ED9B-4568-9691-672469871565}"/>
              </a:ext>
            </a:extLst>
          </p:cNvPr>
          <p:cNvPicPr>
            <a:picLocks noChangeAspect="1"/>
          </p:cNvPicPr>
          <p:nvPr/>
        </p:nvPicPr>
        <p:blipFill>
          <a:blip r:embed="rId2"/>
          <a:stretch>
            <a:fillRect/>
          </a:stretch>
        </p:blipFill>
        <p:spPr>
          <a:xfrm>
            <a:off x="1686144" y="1469355"/>
            <a:ext cx="5389344" cy="5088925"/>
          </a:xfrm>
          <a:prstGeom prst="rect">
            <a:avLst/>
          </a:prstGeom>
        </p:spPr>
      </p:pic>
    </p:spTree>
    <p:extLst>
      <p:ext uri="{BB962C8B-B14F-4D97-AF65-F5344CB8AC3E}">
        <p14:creationId xmlns:p14="http://schemas.microsoft.com/office/powerpoint/2010/main" val="1193862730"/>
      </p:ext>
    </p:extLst>
  </p:cSld>
  <p:clrMapOvr>
    <a:masterClrMapping/>
  </p:clrMapOvr>
  <p:transition>
    <p:pull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EF40D3-DE25-40FA-8201-19367D3D94F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8D44A01-1130-43EF-A5D7-127536BF0517}"/>
              </a:ext>
            </a:extLst>
          </p:cNvPr>
          <p:cNvSpPr>
            <a:spLocks noGrp="1"/>
          </p:cNvSpPr>
          <p:nvPr>
            <p:ph sz="half" idx="1"/>
          </p:nvPr>
        </p:nvSpPr>
        <p:spPr/>
        <p:txBody>
          <a:bodyPr/>
          <a:lstStyle/>
          <a:p>
            <a:endParaRPr lang="zh-TW" altLang="en-US"/>
          </a:p>
        </p:txBody>
      </p:sp>
      <p:sp>
        <p:nvSpPr>
          <p:cNvPr id="4" name="內容版面配置區 3">
            <a:extLst>
              <a:ext uri="{FF2B5EF4-FFF2-40B4-BE49-F238E27FC236}">
                <a16:creationId xmlns:a16="http://schemas.microsoft.com/office/drawing/2014/main" id="{58FC92A0-7B82-4134-9457-06225C21D18D}"/>
              </a:ext>
            </a:extLst>
          </p:cNvPr>
          <p:cNvSpPr>
            <a:spLocks noGrp="1"/>
          </p:cNvSpPr>
          <p:nvPr>
            <p:ph sz="half" idx="2"/>
          </p:nvPr>
        </p:nvSpPr>
        <p:spPr/>
        <p:txBody>
          <a:bodyPr/>
          <a:lstStyle/>
          <a:p>
            <a:endParaRPr lang="zh-TW" altLang="en-US"/>
          </a:p>
        </p:txBody>
      </p:sp>
      <p:sp>
        <p:nvSpPr>
          <p:cNvPr id="5" name="投影片編號版面配置區 4">
            <a:extLst>
              <a:ext uri="{FF2B5EF4-FFF2-40B4-BE49-F238E27FC236}">
                <a16:creationId xmlns:a16="http://schemas.microsoft.com/office/drawing/2014/main" id="{79E8B325-BB41-4D13-8C23-C20C43184171}"/>
              </a:ext>
            </a:extLst>
          </p:cNvPr>
          <p:cNvSpPr>
            <a:spLocks noGrp="1"/>
          </p:cNvSpPr>
          <p:nvPr>
            <p:ph type="sldNum" sz="quarter" idx="12"/>
          </p:nvPr>
        </p:nvSpPr>
        <p:spPr/>
        <p:txBody>
          <a:bodyPr/>
          <a:lstStyle/>
          <a:p>
            <a:fld id="{FC175A1F-17AA-440E-A787-FA438D8C8862}" type="slidenum">
              <a:rPr lang="zh-TW" altLang="en-US" smtClean="0"/>
              <a:pPr/>
              <a:t>16</a:t>
            </a:fld>
            <a:endParaRPr lang="zh-TW" altLang="en-US"/>
          </a:p>
        </p:txBody>
      </p:sp>
      <p:pic>
        <p:nvPicPr>
          <p:cNvPr id="6" name="圖片 5">
            <a:extLst>
              <a:ext uri="{FF2B5EF4-FFF2-40B4-BE49-F238E27FC236}">
                <a16:creationId xmlns:a16="http://schemas.microsoft.com/office/drawing/2014/main" id="{500190CA-37D8-48D5-84DB-FA245FC8D4DE}"/>
              </a:ext>
            </a:extLst>
          </p:cNvPr>
          <p:cNvPicPr>
            <a:picLocks noChangeAspect="1"/>
          </p:cNvPicPr>
          <p:nvPr/>
        </p:nvPicPr>
        <p:blipFill>
          <a:blip r:embed="rId2"/>
          <a:stretch>
            <a:fillRect/>
          </a:stretch>
        </p:blipFill>
        <p:spPr>
          <a:xfrm>
            <a:off x="534400" y="1013253"/>
            <a:ext cx="8431800" cy="4991832"/>
          </a:xfrm>
          <a:prstGeom prst="rect">
            <a:avLst/>
          </a:prstGeom>
        </p:spPr>
      </p:pic>
    </p:spTree>
    <p:extLst>
      <p:ext uri="{BB962C8B-B14F-4D97-AF65-F5344CB8AC3E}">
        <p14:creationId xmlns:p14="http://schemas.microsoft.com/office/powerpoint/2010/main" val="1435230430"/>
      </p:ext>
    </p:extLst>
  </p:cSld>
  <p:clrMapOvr>
    <a:masterClrMapping/>
  </p:clrMapOvr>
  <p:transition>
    <p:pull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DB9A43-D4FF-4501-8932-03167EA7646D}"/>
              </a:ext>
            </a:extLst>
          </p:cNvPr>
          <p:cNvSpPr>
            <a:spLocks noGrp="1"/>
          </p:cNvSpPr>
          <p:nvPr>
            <p:ph type="title"/>
          </p:nvPr>
        </p:nvSpPr>
        <p:spPr/>
        <p:txBody>
          <a:bodyPr/>
          <a:lstStyle/>
          <a:p>
            <a:r>
              <a:rPr lang="en-US" altLang="zh-TW" dirty="0"/>
              <a:t>Experiment</a:t>
            </a:r>
            <a:endParaRPr lang="zh-TW" altLang="en-US" dirty="0"/>
          </a:p>
        </p:txBody>
      </p:sp>
      <p:sp>
        <p:nvSpPr>
          <p:cNvPr id="3" name="內容版面配置區 2">
            <a:extLst>
              <a:ext uri="{FF2B5EF4-FFF2-40B4-BE49-F238E27FC236}">
                <a16:creationId xmlns:a16="http://schemas.microsoft.com/office/drawing/2014/main" id="{92E152DB-15BF-4A6C-936F-7BB49E2D65A9}"/>
              </a:ext>
            </a:extLst>
          </p:cNvPr>
          <p:cNvSpPr>
            <a:spLocks noGrp="1"/>
          </p:cNvSpPr>
          <p:nvPr>
            <p:ph sz="half" idx="1"/>
          </p:nvPr>
        </p:nvSpPr>
        <p:spPr>
          <a:xfrm>
            <a:off x="377824" y="838200"/>
            <a:ext cx="8451849" cy="5341938"/>
          </a:xfrm>
        </p:spPr>
        <p:txBody>
          <a:bodyPr/>
          <a:lstStyle/>
          <a:p>
            <a:r>
              <a:rPr lang="zh-TW" altLang="en-US" dirty="0"/>
              <a:t>系統必須操作在電感性以完成</a:t>
            </a:r>
            <a:r>
              <a:rPr lang="en-US" altLang="zh-TW" dirty="0"/>
              <a:t>soft switching</a:t>
            </a:r>
          </a:p>
        </p:txBody>
      </p:sp>
      <p:sp>
        <p:nvSpPr>
          <p:cNvPr id="5" name="投影片編號版面配置區 4">
            <a:extLst>
              <a:ext uri="{FF2B5EF4-FFF2-40B4-BE49-F238E27FC236}">
                <a16:creationId xmlns:a16="http://schemas.microsoft.com/office/drawing/2014/main" id="{23E9C033-F495-4A42-99BC-C18579871BEC}"/>
              </a:ext>
            </a:extLst>
          </p:cNvPr>
          <p:cNvSpPr>
            <a:spLocks noGrp="1"/>
          </p:cNvSpPr>
          <p:nvPr>
            <p:ph type="sldNum" sz="quarter" idx="12"/>
          </p:nvPr>
        </p:nvSpPr>
        <p:spPr/>
        <p:txBody>
          <a:bodyPr/>
          <a:lstStyle/>
          <a:p>
            <a:fld id="{FC175A1F-17AA-440E-A787-FA438D8C8862}" type="slidenum">
              <a:rPr lang="zh-TW" altLang="en-US" smtClean="0"/>
              <a:pPr/>
              <a:t>17</a:t>
            </a:fld>
            <a:endParaRPr lang="zh-TW" altLang="en-US"/>
          </a:p>
        </p:txBody>
      </p:sp>
    </p:spTree>
    <p:extLst>
      <p:ext uri="{BB962C8B-B14F-4D97-AF65-F5344CB8AC3E}">
        <p14:creationId xmlns:p14="http://schemas.microsoft.com/office/powerpoint/2010/main" val="3130727453"/>
      </p:ext>
    </p:extLst>
  </p:cSld>
  <p:clrMapOvr>
    <a:masterClrMapping/>
  </p:clrMapOvr>
  <p:transition>
    <p:pull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720EE0-5B7C-49A3-9431-13680D69B700}"/>
              </a:ext>
            </a:extLst>
          </p:cNvPr>
          <p:cNvSpPr>
            <a:spLocks noGrp="1"/>
          </p:cNvSpPr>
          <p:nvPr>
            <p:ph type="title"/>
          </p:nvPr>
        </p:nvSpPr>
        <p:spPr/>
        <p:txBody>
          <a:bodyPr/>
          <a:lstStyle/>
          <a:p>
            <a:r>
              <a:rPr lang="en-US" altLang="zh-TW" dirty="0"/>
              <a:t>Experiment</a:t>
            </a:r>
            <a:endParaRPr lang="zh-TW" altLang="en-US" dirty="0"/>
          </a:p>
        </p:txBody>
      </p:sp>
      <p:sp>
        <p:nvSpPr>
          <p:cNvPr id="3" name="內容版面配置區 2">
            <a:extLst>
              <a:ext uri="{FF2B5EF4-FFF2-40B4-BE49-F238E27FC236}">
                <a16:creationId xmlns:a16="http://schemas.microsoft.com/office/drawing/2014/main" id="{0E6B5B97-C9A8-479E-A119-DC7F34905040}"/>
              </a:ext>
            </a:extLst>
          </p:cNvPr>
          <p:cNvSpPr>
            <a:spLocks noGrp="1"/>
          </p:cNvSpPr>
          <p:nvPr>
            <p:ph sz="half" idx="1"/>
          </p:nvPr>
        </p:nvSpPr>
        <p:spPr/>
        <p:txBody>
          <a:bodyPr/>
          <a:lstStyle/>
          <a:p>
            <a:endParaRPr lang="zh-TW" altLang="en-US"/>
          </a:p>
        </p:txBody>
      </p:sp>
      <p:sp>
        <p:nvSpPr>
          <p:cNvPr id="4" name="內容版面配置區 3">
            <a:extLst>
              <a:ext uri="{FF2B5EF4-FFF2-40B4-BE49-F238E27FC236}">
                <a16:creationId xmlns:a16="http://schemas.microsoft.com/office/drawing/2014/main" id="{7B2990E1-5AE3-431C-9EE5-3E79FB615600}"/>
              </a:ext>
            </a:extLst>
          </p:cNvPr>
          <p:cNvSpPr>
            <a:spLocks noGrp="1"/>
          </p:cNvSpPr>
          <p:nvPr>
            <p:ph sz="half" idx="2"/>
          </p:nvPr>
        </p:nvSpPr>
        <p:spPr/>
        <p:txBody>
          <a:bodyPr/>
          <a:lstStyle/>
          <a:p>
            <a:endParaRPr lang="zh-TW" altLang="en-US"/>
          </a:p>
        </p:txBody>
      </p:sp>
      <p:sp>
        <p:nvSpPr>
          <p:cNvPr id="5" name="投影片編號版面配置區 4">
            <a:extLst>
              <a:ext uri="{FF2B5EF4-FFF2-40B4-BE49-F238E27FC236}">
                <a16:creationId xmlns:a16="http://schemas.microsoft.com/office/drawing/2014/main" id="{B69C8474-2B62-4D39-9723-628861044A1C}"/>
              </a:ext>
            </a:extLst>
          </p:cNvPr>
          <p:cNvSpPr>
            <a:spLocks noGrp="1"/>
          </p:cNvSpPr>
          <p:nvPr>
            <p:ph type="sldNum" sz="quarter" idx="12"/>
          </p:nvPr>
        </p:nvSpPr>
        <p:spPr/>
        <p:txBody>
          <a:bodyPr/>
          <a:lstStyle/>
          <a:p>
            <a:fld id="{FC175A1F-17AA-440E-A787-FA438D8C8862}" type="slidenum">
              <a:rPr lang="zh-TW" altLang="en-US" smtClean="0"/>
              <a:pPr/>
              <a:t>18</a:t>
            </a:fld>
            <a:endParaRPr lang="zh-TW" altLang="en-US"/>
          </a:p>
        </p:txBody>
      </p:sp>
      <p:pic>
        <p:nvPicPr>
          <p:cNvPr id="6" name="圖片 5">
            <a:extLst>
              <a:ext uri="{FF2B5EF4-FFF2-40B4-BE49-F238E27FC236}">
                <a16:creationId xmlns:a16="http://schemas.microsoft.com/office/drawing/2014/main" id="{DFFD7468-B740-46F4-A98B-066297001CB3}"/>
              </a:ext>
            </a:extLst>
          </p:cNvPr>
          <p:cNvPicPr>
            <a:picLocks noChangeAspect="1"/>
          </p:cNvPicPr>
          <p:nvPr/>
        </p:nvPicPr>
        <p:blipFill>
          <a:blip r:embed="rId2"/>
          <a:stretch>
            <a:fillRect/>
          </a:stretch>
        </p:blipFill>
        <p:spPr>
          <a:xfrm>
            <a:off x="704153" y="1378908"/>
            <a:ext cx="7735693" cy="4260521"/>
          </a:xfrm>
          <a:prstGeom prst="rect">
            <a:avLst/>
          </a:prstGeom>
        </p:spPr>
      </p:pic>
    </p:spTree>
    <p:extLst>
      <p:ext uri="{BB962C8B-B14F-4D97-AF65-F5344CB8AC3E}">
        <p14:creationId xmlns:p14="http://schemas.microsoft.com/office/powerpoint/2010/main" val="2125290634"/>
      </p:ext>
    </p:extLst>
  </p:cSld>
  <p:clrMapOvr>
    <a:masterClrMapping/>
  </p:clrMapOvr>
  <p:transition>
    <p:pull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01F53A-3926-471E-AEDF-4E2865C9C31B}"/>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78C066C9-363F-4F08-B7CB-E22EE36B036A}"/>
              </a:ext>
            </a:extLst>
          </p:cNvPr>
          <p:cNvSpPr>
            <a:spLocks noGrp="1"/>
          </p:cNvSpPr>
          <p:nvPr>
            <p:ph sz="half" idx="1"/>
          </p:nvPr>
        </p:nvSpPr>
        <p:spPr>
          <a:xfrm>
            <a:off x="377824" y="838199"/>
            <a:ext cx="8451849" cy="3181351"/>
          </a:xfrm>
        </p:spPr>
        <p:txBody>
          <a:bodyPr/>
          <a:lstStyle/>
          <a:p>
            <a:r>
              <a:rPr lang="en-US" altLang="zh-TW" dirty="0"/>
              <a:t>Build up the </a:t>
            </a:r>
            <a:r>
              <a:rPr lang="en-US" altLang="zh-TW" dirty="0" err="1"/>
              <a:t>motar</a:t>
            </a:r>
            <a:r>
              <a:rPr lang="en-US" altLang="zh-TW" dirty="0"/>
              <a:t> digital model</a:t>
            </a:r>
          </a:p>
          <a:p>
            <a:pPr lvl="1"/>
            <a:r>
              <a:rPr lang="en-US" altLang="zh-TW" dirty="0"/>
              <a:t>Parameter</a:t>
            </a:r>
          </a:p>
          <a:p>
            <a:pPr lvl="2"/>
            <a:r>
              <a:rPr lang="en-US" altLang="zh-TW" dirty="0"/>
              <a:t>Inertia</a:t>
            </a:r>
          </a:p>
          <a:p>
            <a:pPr lvl="2"/>
            <a:r>
              <a:rPr lang="en-US" altLang="zh-TW" dirty="0"/>
              <a:t>Torque</a:t>
            </a:r>
          </a:p>
          <a:p>
            <a:pPr lvl="2"/>
            <a:r>
              <a:rPr lang="en-US" altLang="zh-TW" dirty="0"/>
              <a:t>Armature current</a:t>
            </a:r>
          </a:p>
          <a:p>
            <a:pPr lvl="1"/>
            <a:r>
              <a:rPr lang="en-US" altLang="zh-TW" dirty="0"/>
              <a:t>Laplace transform </a:t>
            </a:r>
            <a:r>
              <a:rPr lang="en-US" altLang="zh-TW" dirty="0">
                <a:sym typeface="Wingdings" panose="05000000000000000000" pitchFamily="2" charset="2"/>
              </a:rPr>
              <a:t> Z transform</a:t>
            </a:r>
            <a:endParaRPr lang="en-US" altLang="zh-TW" dirty="0"/>
          </a:p>
          <a:p>
            <a:r>
              <a:rPr lang="en-US" altLang="zh-TW" dirty="0"/>
              <a:t>Survey the new </a:t>
            </a:r>
            <a:r>
              <a:rPr lang="en-US" altLang="zh-TW" dirty="0" err="1"/>
              <a:t>coversion</a:t>
            </a:r>
            <a:r>
              <a:rPr lang="en-US" altLang="zh-TW" dirty="0"/>
              <a:t> method for the conversion between analogous and digital design</a:t>
            </a:r>
            <a:endParaRPr lang="zh-TW" altLang="en-US" dirty="0"/>
          </a:p>
        </p:txBody>
      </p:sp>
      <p:sp>
        <p:nvSpPr>
          <p:cNvPr id="5" name="投影片編號版面配置區 4">
            <a:extLst>
              <a:ext uri="{FF2B5EF4-FFF2-40B4-BE49-F238E27FC236}">
                <a16:creationId xmlns:a16="http://schemas.microsoft.com/office/drawing/2014/main" id="{55D66C07-5A3E-4009-9C4E-33A6E139EF83}"/>
              </a:ext>
            </a:extLst>
          </p:cNvPr>
          <p:cNvSpPr>
            <a:spLocks noGrp="1"/>
          </p:cNvSpPr>
          <p:nvPr>
            <p:ph type="sldNum" sz="quarter" idx="12"/>
          </p:nvPr>
        </p:nvSpPr>
        <p:spPr/>
        <p:txBody>
          <a:bodyPr/>
          <a:lstStyle/>
          <a:p>
            <a:fld id="{FC175A1F-17AA-440E-A787-FA438D8C8862}" type="slidenum">
              <a:rPr lang="zh-TW" altLang="en-US" smtClean="0"/>
              <a:pPr/>
              <a:t>19</a:t>
            </a:fld>
            <a:endParaRPr lang="zh-TW" altLang="en-US"/>
          </a:p>
        </p:txBody>
      </p:sp>
      <p:sp>
        <p:nvSpPr>
          <p:cNvPr id="6" name="文字方塊 5">
            <a:extLst>
              <a:ext uri="{FF2B5EF4-FFF2-40B4-BE49-F238E27FC236}">
                <a16:creationId xmlns:a16="http://schemas.microsoft.com/office/drawing/2014/main" id="{AA777A0E-AE27-4A94-9D1E-2F7B174695F8}"/>
              </a:ext>
            </a:extLst>
          </p:cNvPr>
          <p:cNvSpPr txBox="1"/>
          <p:nvPr/>
        </p:nvSpPr>
        <p:spPr>
          <a:xfrm>
            <a:off x="606365" y="5934670"/>
            <a:ext cx="8994835" cy="923330"/>
          </a:xfrm>
          <a:prstGeom prst="rect">
            <a:avLst/>
          </a:prstGeom>
          <a:noFill/>
        </p:spPr>
        <p:txBody>
          <a:bodyPr wrap="none" rtlCol="0">
            <a:spAutoFit/>
          </a:bodyPr>
          <a:lstStyle/>
          <a:p>
            <a:r>
              <a:rPr lang="en-US" altLang="zh-TW" dirty="0"/>
              <a:t>REF. On Replacing PID Controller with Deep Learning Controller for DC Motor System</a:t>
            </a:r>
          </a:p>
          <a:p>
            <a:r>
              <a:rPr lang="en-US" altLang="zh-TW" dirty="0" err="1"/>
              <a:t>Author:Kangbeom</a:t>
            </a:r>
            <a:r>
              <a:rPr lang="en-US" altLang="zh-TW" dirty="0"/>
              <a:t> </a:t>
            </a:r>
            <a:r>
              <a:rPr lang="en-US" altLang="zh-TW" dirty="0" err="1"/>
              <a:t>Cheon</a:t>
            </a:r>
            <a:r>
              <a:rPr lang="en-US" altLang="zh-TW" dirty="0"/>
              <a:t> and </a:t>
            </a:r>
            <a:r>
              <a:rPr lang="en-US" altLang="zh-TW" dirty="0" err="1"/>
              <a:t>Jaehoon</a:t>
            </a:r>
            <a:r>
              <a:rPr lang="en-US" altLang="zh-TW" dirty="0"/>
              <a:t>, 2015 ,accepted by JOACE,</a:t>
            </a:r>
            <a:r>
              <a:rPr lang="en-US" altLang="zh-TW" i="1" dirty="0"/>
              <a:t> </a:t>
            </a:r>
          </a:p>
          <a:p>
            <a:r>
              <a:rPr lang="en-US" altLang="zh-TW" i="1" dirty="0"/>
              <a:t>Kyungpook National University, Daegu, Korea</a:t>
            </a:r>
            <a:r>
              <a:rPr lang="en-US" altLang="zh-TW" dirty="0"/>
              <a:t> </a:t>
            </a:r>
            <a:endParaRPr lang="zh-TW" altLang="en-US" dirty="0"/>
          </a:p>
        </p:txBody>
      </p:sp>
      <p:pic>
        <p:nvPicPr>
          <p:cNvPr id="7" name="圖片 6">
            <a:extLst>
              <a:ext uri="{FF2B5EF4-FFF2-40B4-BE49-F238E27FC236}">
                <a16:creationId xmlns:a16="http://schemas.microsoft.com/office/drawing/2014/main" id="{E32159C7-6193-4D65-A53A-BC0738061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24" y="4135436"/>
            <a:ext cx="8538694" cy="1804307"/>
          </a:xfrm>
          <a:prstGeom prst="rect">
            <a:avLst/>
          </a:prstGeom>
        </p:spPr>
      </p:pic>
    </p:spTree>
    <p:extLst>
      <p:ext uri="{BB962C8B-B14F-4D97-AF65-F5344CB8AC3E}">
        <p14:creationId xmlns:p14="http://schemas.microsoft.com/office/powerpoint/2010/main" val="4126305082"/>
      </p:ext>
    </p:extLst>
  </p:cSld>
  <p:clrMapOvr>
    <a:masterClrMapping/>
  </p:clrMapOvr>
  <p:transition>
    <p:pull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357C62-04EB-430E-A8DC-DF546ABF11A0}"/>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DABD1C63-7EE4-447A-8CA5-65D4EEAF579E}"/>
              </a:ext>
            </a:extLst>
          </p:cNvPr>
          <p:cNvSpPr>
            <a:spLocks noGrp="1"/>
          </p:cNvSpPr>
          <p:nvPr>
            <p:ph idx="1"/>
          </p:nvPr>
        </p:nvSpPr>
        <p:spPr>
          <a:xfrm>
            <a:off x="377825" y="838200"/>
            <a:ext cx="8334375" cy="4572000"/>
          </a:xfrm>
        </p:spPr>
        <p:txBody>
          <a:bodyPr/>
          <a:lstStyle/>
          <a:p>
            <a:r>
              <a:rPr lang="en-US" altLang="zh-TW" dirty="0"/>
              <a:t>Why Choose Digital Control</a:t>
            </a:r>
          </a:p>
          <a:p>
            <a:r>
              <a:rPr lang="en-US" altLang="zh-TW" dirty="0"/>
              <a:t>Digital Control System</a:t>
            </a:r>
          </a:p>
          <a:p>
            <a:pPr lvl="1"/>
            <a:r>
              <a:rPr lang="en-US" altLang="zh-TW" dirty="0"/>
              <a:t>Zero order hold</a:t>
            </a:r>
          </a:p>
          <a:p>
            <a:r>
              <a:rPr lang="en-US" altLang="zh-TW" dirty="0" err="1"/>
              <a:t>Matlab</a:t>
            </a:r>
            <a:r>
              <a:rPr lang="en-US" altLang="zh-TW" dirty="0"/>
              <a:t> Simulink </a:t>
            </a:r>
            <a:r>
              <a:rPr lang="en-US" altLang="zh-TW" dirty="0" err="1"/>
              <a:t>v.s</a:t>
            </a:r>
            <a:r>
              <a:rPr lang="en-US" altLang="zh-TW" dirty="0"/>
              <a:t>. Digital Control</a:t>
            </a:r>
          </a:p>
          <a:p>
            <a:r>
              <a:rPr lang="en-US" altLang="zh-TW" dirty="0"/>
              <a:t>Continuous to Discrete domain</a:t>
            </a:r>
          </a:p>
          <a:p>
            <a:pPr lvl="1"/>
            <a:r>
              <a:rPr lang="en-US" altLang="zh-TW" dirty="0" err="1"/>
              <a:t>Matlab</a:t>
            </a:r>
            <a:r>
              <a:rPr lang="en-US" altLang="zh-TW" dirty="0"/>
              <a:t> discretize method</a:t>
            </a:r>
          </a:p>
          <a:p>
            <a:pPr lvl="1"/>
            <a:r>
              <a:rPr lang="en-US" altLang="zh-TW" dirty="0"/>
              <a:t>ZOH Method Derivation</a:t>
            </a:r>
          </a:p>
          <a:p>
            <a:r>
              <a:rPr lang="en-US" altLang="zh-TW" dirty="0"/>
              <a:t>Digital Design Method</a:t>
            </a:r>
          </a:p>
          <a:p>
            <a:endParaRPr lang="zh-TW" altLang="en-US" dirty="0"/>
          </a:p>
        </p:txBody>
      </p:sp>
      <p:sp>
        <p:nvSpPr>
          <p:cNvPr id="4" name="投影片編號版面配置區 3">
            <a:extLst>
              <a:ext uri="{FF2B5EF4-FFF2-40B4-BE49-F238E27FC236}">
                <a16:creationId xmlns:a16="http://schemas.microsoft.com/office/drawing/2014/main" id="{6F74DCEC-BCF8-4838-BC55-1D8D9F8D80DA}"/>
              </a:ext>
            </a:extLst>
          </p:cNvPr>
          <p:cNvSpPr>
            <a:spLocks noGrp="1"/>
          </p:cNvSpPr>
          <p:nvPr>
            <p:ph type="sldNum" sz="quarter" idx="12"/>
          </p:nvPr>
        </p:nvSpPr>
        <p:spPr/>
        <p:txBody>
          <a:bodyPr/>
          <a:lstStyle/>
          <a:p>
            <a:fld id="{FC175A1F-17AA-440E-A787-FA438D8C8862}" type="slidenum">
              <a:rPr lang="zh-TW" altLang="en-US" smtClean="0"/>
              <a:pPr/>
              <a:t>2</a:t>
            </a:fld>
            <a:endParaRPr lang="zh-TW" altLang="en-US"/>
          </a:p>
        </p:txBody>
      </p:sp>
    </p:spTree>
    <p:extLst>
      <p:ext uri="{BB962C8B-B14F-4D97-AF65-F5344CB8AC3E}">
        <p14:creationId xmlns:p14="http://schemas.microsoft.com/office/powerpoint/2010/main" val="253225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E65958-90E2-482B-B985-A4C73BA5AA04}"/>
              </a:ext>
            </a:extLst>
          </p:cNvPr>
          <p:cNvSpPr>
            <a:spLocks noGrp="1"/>
          </p:cNvSpPr>
          <p:nvPr>
            <p:ph type="title"/>
          </p:nvPr>
        </p:nvSpPr>
        <p:spPr/>
        <p:txBody>
          <a:bodyPr/>
          <a:lstStyle/>
          <a:p>
            <a:r>
              <a:rPr lang="en-US" altLang="zh-TW" dirty="0"/>
              <a:t>End</a:t>
            </a:r>
            <a:endParaRPr lang="zh-TW" altLang="en-US" dirty="0"/>
          </a:p>
        </p:txBody>
      </p:sp>
      <p:sp>
        <p:nvSpPr>
          <p:cNvPr id="3" name="內容版面配置區 2">
            <a:extLst>
              <a:ext uri="{FF2B5EF4-FFF2-40B4-BE49-F238E27FC236}">
                <a16:creationId xmlns:a16="http://schemas.microsoft.com/office/drawing/2014/main" id="{1BE366C3-D6A3-4989-BD04-EC7697A6DBDD}"/>
              </a:ext>
            </a:extLst>
          </p:cNvPr>
          <p:cNvSpPr>
            <a:spLocks noGrp="1"/>
          </p:cNvSpPr>
          <p:nvPr>
            <p:ph sz="half" idx="1"/>
          </p:nvPr>
        </p:nvSpPr>
        <p:spPr>
          <a:xfrm>
            <a:off x="377825" y="2903620"/>
            <a:ext cx="8451850" cy="839705"/>
          </a:xfrm>
        </p:spPr>
        <p:txBody>
          <a:bodyPr/>
          <a:lstStyle/>
          <a:p>
            <a:pPr marL="0" indent="0" algn="ctr">
              <a:buNone/>
            </a:pPr>
            <a:r>
              <a:rPr lang="en-US" altLang="zh-TW" sz="3600" dirty="0"/>
              <a:t>Thank you for listening</a:t>
            </a:r>
            <a:endParaRPr lang="zh-TW" altLang="en-US" sz="3600" dirty="0"/>
          </a:p>
        </p:txBody>
      </p:sp>
      <p:sp>
        <p:nvSpPr>
          <p:cNvPr id="5" name="投影片編號版面配置區 4">
            <a:extLst>
              <a:ext uri="{FF2B5EF4-FFF2-40B4-BE49-F238E27FC236}">
                <a16:creationId xmlns:a16="http://schemas.microsoft.com/office/drawing/2014/main" id="{74199E86-E319-4DD8-99E7-84D4C28DFB97}"/>
              </a:ext>
            </a:extLst>
          </p:cNvPr>
          <p:cNvSpPr>
            <a:spLocks noGrp="1"/>
          </p:cNvSpPr>
          <p:nvPr>
            <p:ph type="sldNum" sz="quarter" idx="12"/>
          </p:nvPr>
        </p:nvSpPr>
        <p:spPr/>
        <p:txBody>
          <a:bodyPr/>
          <a:lstStyle/>
          <a:p>
            <a:fld id="{FC175A1F-17AA-440E-A787-FA438D8C8862}" type="slidenum">
              <a:rPr lang="zh-TW" altLang="en-US" smtClean="0"/>
              <a:pPr/>
              <a:t>20</a:t>
            </a:fld>
            <a:endParaRPr lang="zh-TW" altLang="en-US"/>
          </a:p>
        </p:txBody>
      </p:sp>
    </p:spTree>
    <p:extLst>
      <p:ext uri="{BB962C8B-B14F-4D97-AF65-F5344CB8AC3E}">
        <p14:creationId xmlns:p14="http://schemas.microsoft.com/office/powerpoint/2010/main" val="2163875593"/>
      </p:ext>
    </p:extLst>
  </p:cSld>
  <p:clrMapOvr>
    <a:masterClrMapping/>
  </p:clrMapOvr>
  <p:transition>
    <p:pull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E1A004-D7F8-4D07-B750-F411304BBDD7}"/>
              </a:ext>
            </a:extLst>
          </p:cNvPr>
          <p:cNvSpPr>
            <a:spLocks noGrp="1"/>
          </p:cNvSpPr>
          <p:nvPr>
            <p:ph type="title"/>
          </p:nvPr>
        </p:nvSpPr>
        <p:spPr/>
        <p:txBody>
          <a:bodyPr/>
          <a:lstStyle/>
          <a:p>
            <a:r>
              <a:rPr lang="en-US" altLang="zh-TW" dirty="0"/>
              <a:t>Comment</a:t>
            </a:r>
            <a:endParaRPr lang="zh-TW" altLang="en-US" dirty="0"/>
          </a:p>
        </p:txBody>
      </p:sp>
      <p:sp>
        <p:nvSpPr>
          <p:cNvPr id="3" name="內容版面配置區 2">
            <a:extLst>
              <a:ext uri="{FF2B5EF4-FFF2-40B4-BE49-F238E27FC236}">
                <a16:creationId xmlns:a16="http://schemas.microsoft.com/office/drawing/2014/main" id="{BD06DF9F-E60D-4E96-9CFE-ABB785D9FA5D}"/>
              </a:ext>
            </a:extLst>
          </p:cNvPr>
          <p:cNvSpPr>
            <a:spLocks noGrp="1"/>
          </p:cNvSpPr>
          <p:nvPr>
            <p:ph sz="half" idx="1"/>
          </p:nvPr>
        </p:nvSpPr>
        <p:spPr>
          <a:xfrm>
            <a:off x="377824" y="838200"/>
            <a:ext cx="8334375" cy="5341938"/>
          </a:xfrm>
        </p:spPr>
        <p:txBody>
          <a:bodyPr/>
          <a:lstStyle/>
          <a:p>
            <a:r>
              <a:rPr lang="zh-TW" altLang="en-US" sz="2400" dirty="0"/>
              <a:t>數位控制器是否有</a:t>
            </a:r>
            <a:r>
              <a:rPr lang="en-US" altLang="zh-TW" sz="2400" dirty="0"/>
              <a:t>micro controller </a:t>
            </a:r>
            <a:r>
              <a:rPr lang="zh-TW" altLang="en-US" sz="2400" dirty="0"/>
              <a:t>以外 </a:t>
            </a:r>
            <a:r>
              <a:rPr lang="en-US" altLang="zh-TW" sz="2400" dirty="0"/>
              <a:t>Ex. ASIC</a:t>
            </a:r>
            <a:r>
              <a:rPr lang="zh-TW" altLang="en-US" sz="2400" dirty="0"/>
              <a:t> 的控制方法</a:t>
            </a:r>
            <a:endParaRPr lang="en-US" altLang="zh-TW" sz="2400" dirty="0"/>
          </a:p>
          <a:p>
            <a:r>
              <a:rPr lang="zh-TW" altLang="en-US" sz="2400" dirty="0"/>
              <a:t>想要做數位領域的東西其實未必要局現只搜尋數位相關的資料 </a:t>
            </a:r>
            <a:endParaRPr lang="en-US" altLang="zh-TW" sz="2400" dirty="0"/>
          </a:p>
          <a:p>
            <a:pPr lvl="1"/>
            <a:r>
              <a:rPr lang="zh-TW" altLang="en-US" sz="2000" dirty="0"/>
              <a:t>比如說</a:t>
            </a:r>
            <a:r>
              <a:rPr lang="en-US" altLang="zh-TW" sz="2000" dirty="0"/>
              <a:t>SNN </a:t>
            </a:r>
            <a:r>
              <a:rPr lang="zh-TW" altLang="en-US" sz="2000" dirty="0"/>
              <a:t>網路 可以去研究生物醫學領域相關的資料</a:t>
            </a:r>
            <a:endParaRPr lang="en-US" altLang="zh-TW" sz="2000" dirty="0"/>
          </a:p>
          <a:p>
            <a:pPr lvl="1"/>
            <a:r>
              <a:rPr lang="zh-TW" altLang="en-US" sz="2000" dirty="0"/>
              <a:t>論文找到都累比居多 可能是自己看到的東西都是想值觀的找到數位的相關資料 而忽略其他可能性</a:t>
            </a:r>
          </a:p>
        </p:txBody>
      </p:sp>
      <p:sp>
        <p:nvSpPr>
          <p:cNvPr id="5" name="投影片編號版面配置區 4">
            <a:extLst>
              <a:ext uri="{FF2B5EF4-FFF2-40B4-BE49-F238E27FC236}">
                <a16:creationId xmlns:a16="http://schemas.microsoft.com/office/drawing/2014/main" id="{44C9AF10-C2F2-4B1E-8E7D-3598B9AC88EE}"/>
              </a:ext>
            </a:extLst>
          </p:cNvPr>
          <p:cNvSpPr>
            <a:spLocks noGrp="1"/>
          </p:cNvSpPr>
          <p:nvPr>
            <p:ph type="sldNum" sz="quarter" idx="12"/>
          </p:nvPr>
        </p:nvSpPr>
        <p:spPr/>
        <p:txBody>
          <a:bodyPr/>
          <a:lstStyle/>
          <a:p>
            <a:fld id="{FC175A1F-17AA-440E-A787-FA438D8C8862}" type="slidenum">
              <a:rPr lang="zh-TW" altLang="en-US" smtClean="0"/>
              <a:pPr/>
              <a:t>21</a:t>
            </a:fld>
            <a:endParaRPr lang="zh-TW" altLang="en-US"/>
          </a:p>
        </p:txBody>
      </p:sp>
    </p:spTree>
    <p:extLst>
      <p:ext uri="{BB962C8B-B14F-4D97-AF65-F5344CB8AC3E}">
        <p14:creationId xmlns:p14="http://schemas.microsoft.com/office/powerpoint/2010/main" val="4095686947"/>
      </p:ext>
    </p:extLst>
  </p:cSld>
  <p:clrMapOvr>
    <a:masterClrMapping/>
  </p:clrMapOvr>
  <p:transition>
    <p:pull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2D2032-9EBF-43DA-8376-C63C76CA257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BF992B7-2BF9-4259-9CB7-197CB88914C1}"/>
              </a:ext>
            </a:extLst>
          </p:cNvPr>
          <p:cNvSpPr>
            <a:spLocks noGrp="1"/>
          </p:cNvSpPr>
          <p:nvPr>
            <p:ph idx="1"/>
          </p:nvPr>
        </p:nvSpPr>
        <p:spPr>
          <a:xfrm>
            <a:off x="377825" y="838200"/>
            <a:ext cx="8434388" cy="714375"/>
          </a:xfrm>
        </p:spPr>
        <p:txBody>
          <a:bodyPr/>
          <a:lstStyle/>
          <a:p>
            <a:r>
              <a:rPr lang="en-US" altLang="zh-TW" dirty="0"/>
              <a:t>Digital control</a:t>
            </a:r>
            <a:r>
              <a:rPr lang="zh-TW" altLang="en-US" dirty="0"/>
              <a:t> 仍用於處理連續的訊號</a:t>
            </a:r>
          </a:p>
        </p:txBody>
      </p:sp>
      <p:sp>
        <p:nvSpPr>
          <p:cNvPr id="4" name="投影片編號版面配置區 3">
            <a:extLst>
              <a:ext uri="{FF2B5EF4-FFF2-40B4-BE49-F238E27FC236}">
                <a16:creationId xmlns:a16="http://schemas.microsoft.com/office/drawing/2014/main" id="{4272936D-2DB3-4F4C-A72D-DF2D0A6EC77E}"/>
              </a:ext>
            </a:extLst>
          </p:cNvPr>
          <p:cNvSpPr>
            <a:spLocks noGrp="1"/>
          </p:cNvSpPr>
          <p:nvPr>
            <p:ph type="sldNum" sz="quarter" idx="12"/>
          </p:nvPr>
        </p:nvSpPr>
        <p:spPr/>
        <p:txBody>
          <a:bodyPr/>
          <a:lstStyle/>
          <a:p>
            <a:fld id="{FC175A1F-17AA-440E-A787-FA438D8C8862}" type="slidenum">
              <a:rPr lang="zh-TW" altLang="en-US" smtClean="0"/>
              <a:pPr/>
              <a:t>22</a:t>
            </a:fld>
            <a:endParaRPr lang="zh-TW" altLang="en-US"/>
          </a:p>
        </p:txBody>
      </p:sp>
    </p:spTree>
    <p:extLst>
      <p:ext uri="{BB962C8B-B14F-4D97-AF65-F5344CB8AC3E}">
        <p14:creationId xmlns:p14="http://schemas.microsoft.com/office/powerpoint/2010/main" val="142956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F88B27-29FA-46EE-B6CD-07C946D848F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564103E-8EA3-44F0-B10F-96F3F5CE78B6}"/>
              </a:ext>
            </a:extLst>
          </p:cNvPr>
          <p:cNvSpPr>
            <a:spLocks noGrp="1"/>
          </p:cNvSpPr>
          <p:nvPr>
            <p:ph idx="1"/>
          </p:nvPr>
        </p:nvSpPr>
        <p:spPr/>
        <p:txBody>
          <a:bodyPr/>
          <a:lstStyle/>
          <a:p>
            <a:r>
              <a:rPr lang="en-US" altLang="zh-TW" dirty="0"/>
              <a:t>Z transform use difference equation to represent</a:t>
            </a:r>
          </a:p>
          <a:p>
            <a:r>
              <a:rPr lang="en-US" altLang="zh-TW" dirty="0"/>
              <a:t>Laplace transform use differential equation to represent</a:t>
            </a:r>
            <a:endParaRPr lang="zh-TW" altLang="en-US" dirty="0"/>
          </a:p>
        </p:txBody>
      </p:sp>
      <p:sp>
        <p:nvSpPr>
          <p:cNvPr id="4" name="投影片編號版面配置區 3">
            <a:extLst>
              <a:ext uri="{FF2B5EF4-FFF2-40B4-BE49-F238E27FC236}">
                <a16:creationId xmlns:a16="http://schemas.microsoft.com/office/drawing/2014/main" id="{D5F53CDE-83ED-4998-A480-875391AC738D}"/>
              </a:ext>
            </a:extLst>
          </p:cNvPr>
          <p:cNvSpPr>
            <a:spLocks noGrp="1"/>
          </p:cNvSpPr>
          <p:nvPr>
            <p:ph type="sldNum" sz="quarter" idx="12"/>
          </p:nvPr>
        </p:nvSpPr>
        <p:spPr/>
        <p:txBody>
          <a:bodyPr/>
          <a:lstStyle/>
          <a:p>
            <a:fld id="{FC175A1F-17AA-440E-A787-FA438D8C8862}" type="slidenum">
              <a:rPr lang="zh-TW" altLang="en-US" smtClean="0"/>
              <a:pPr/>
              <a:t>23</a:t>
            </a:fld>
            <a:endParaRPr lang="zh-TW" altLang="en-US"/>
          </a:p>
        </p:txBody>
      </p:sp>
      <p:pic>
        <p:nvPicPr>
          <p:cNvPr id="5" name="圖片 4">
            <a:extLst>
              <a:ext uri="{FF2B5EF4-FFF2-40B4-BE49-F238E27FC236}">
                <a16:creationId xmlns:a16="http://schemas.microsoft.com/office/drawing/2014/main" id="{89C40C10-7BE6-4851-88AF-A60ECA8F66EC}"/>
              </a:ext>
            </a:extLst>
          </p:cNvPr>
          <p:cNvPicPr>
            <a:picLocks noChangeAspect="1"/>
          </p:cNvPicPr>
          <p:nvPr/>
        </p:nvPicPr>
        <p:blipFill>
          <a:blip r:embed="rId2"/>
          <a:stretch>
            <a:fillRect/>
          </a:stretch>
        </p:blipFill>
        <p:spPr>
          <a:xfrm>
            <a:off x="279717" y="2045938"/>
            <a:ext cx="8654415" cy="2156524"/>
          </a:xfrm>
          <a:prstGeom prst="rect">
            <a:avLst/>
          </a:prstGeom>
        </p:spPr>
      </p:pic>
      <p:sp>
        <p:nvSpPr>
          <p:cNvPr id="6" name="矩形 5">
            <a:extLst>
              <a:ext uri="{FF2B5EF4-FFF2-40B4-BE49-F238E27FC236}">
                <a16:creationId xmlns:a16="http://schemas.microsoft.com/office/drawing/2014/main" id="{32EB9AF5-E6ED-4896-A425-83A21D75468C}"/>
              </a:ext>
            </a:extLst>
          </p:cNvPr>
          <p:cNvSpPr/>
          <p:nvPr/>
        </p:nvSpPr>
        <p:spPr bwMode="auto">
          <a:xfrm>
            <a:off x="4728369" y="4085851"/>
            <a:ext cx="1062831" cy="4649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1" lang="en-US" altLang="zh-TW" sz="1800" b="1" i="0" u="none" strike="noStrike" cap="none" normalizeH="0" baseline="0" dirty="0">
                <a:ln>
                  <a:noFill/>
                </a:ln>
                <a:solidFill>
                  <a:schemeClr val="tx1"/>
                </a:solidFill>
                <a:effectLst/>
                <a:latin typeface="Arial" charset="0"/>
                <a:ea typeface="新細明體" pitchFamily="18" charset="-120"/>
              </a:rPr>
              <a:t>Filter??</a:t>
            </a:r>
          </a:p>
          <a:p>
            <a:pPr marL="0" marR="0" indent="0" algn="l" defTabSz="914400" rtl="0" eaLnBrk="1" fontAlgn="base" latinLnBrk="0" hangingPunct="1">
              <a:lnSpc>
                <a:spcPct val="100000"/>
              </a:lnSpc>
              <a:spcBef>
                <a:spcPct val="50000"/>
              </a:spcBef>
              <a:spcAft>
                <a:spcPct val="0"/>
              </a:spcAft>
              <a:buClrTx/>
              <a:buSzTx/>
              <a:buFontTx/>
              <a:buNone/>
              <a:tabLst/>
            </a:pPr>
            <a:endParaRPr kumimoji="1" lang="zh-TW" altLang="en-US" sz="1800" b="1" i="0" u="none" strike="noStrike" cap="none" normalizeH="0" baseline="0" dirty="0">
              <a:ln>
                <a:noFill/>
              </a:ln>
              <a:solidFill>
                <a:schemeClr val="tx1"/>
              </a:solidFill>
              <a:effectLst/>
              <a:latin typeface="Arial" charset="0"/>
              <a:ea typeface="新細明體" pitchFamily="18" charset="-120"/>
            </a:endParaRPr>
          </a:p>
        </p:txBody>
      </p:sp>
      <p:cxnSp>
        <p:nvCxnSpPr>
          <p:cNvPr id="8" name="直線單箭頭接點 7">
            <a:extLst>
              <a:ext uri="{FF2B5EF4-FFF2-40B4-BE49-F238E27FC236}">
                <a16:creationId xmlns:a16="http://schemas.microsoft.com/office/drawing/2014/main" id="{5857B743-D781-40AF-B1C7-CAFCED93F875}"/>
              </a:ext>
            </a:extLst>
          </p:cNvPr>
          <p:cNvCxnSpPr/>
          <p:nvPr/>
        </p:nvCxnSpPr>
        <p:spPr bwMode="auto">
          <a:xfrm flipV="1">
            <a:off x="5067300" y="3429000"/>
            <a:ext cx="0" cy="600075"/>
          </a:xfrm>
          <a:prstGeom prst="straightConnector1">
            <a:avLst/>
          </a:prstGeom>
          <a:solidFill>
            <a:schemeClr val="accent1"/>
          </a:solidFill>
          <a:ln w="38100" cap="flat" cmpd="sng" algn="ctr">
            <a:solidFill>
              <a:srgbClr val="00B0F0"/>
            </a:solidFill>
            <a:prstDash val="solid"/>
            <a:round/>
            <a:headEnd type="none" w="med" len="med"/>
            <a:tailEnd type="triangle"/>
          </a:ln>
          <a:effectLst/>
        </p:spPr>
      </p:cxnSp>
    </p:spTree>
    <p:extLst>
      <p:ext uri="{BB962C8B-B14F-4D97-AF65-F5344CB8AC3E}">
        <p14:creationId xmlns:p14="http://schemas.microsoft.com/office/powerpoint/2010/main" val="300988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859902-0BAD-4FE3-A3CB-507781BC47D8}"/>
              </a:ext>
            </a:extLst>
          </p:cNvPr>
          <p:cNvSpPr>
            <a:spLocks noGrp="1"/>
          </p:cNvSpPr>
          <p:nvPr>
            <p:ph type="title"/>
          </p:nvPr>
        </p:nvSpPr>
        <p:spPr/>
        <p:txBody>
          <a:bodyPr/>
          <a:lstStyle/>
          <a:p>
            <a:r>
              <a:rPr lang="en-US" altLang="zh-TW" dirty="0"/>
              <a:t>Digital control Method</a:t>
            </a:r>
            <a:endParaRPr lang="zh-TW" altLang="en-US" dirty="0"/>
          </a:p>
        </p:txBody>
      </p:sp>
      <p:pic>
        <p:nvPicPr>
          <p:cNvPr id="5" name="內容版面配置區 4">
            <a:extLst>
              <a:ext uri="{FF2B5EF4-FFF2-40B4-BE49-F238E27FC236}">
                <a16:creationId xmlns:a16="http://schemas.microsoft.com/office/drawing/2014/main" id="{63C28AE4-0619-42D9-A8EA-7D757467404D}"/>
              </a:ext>
            </a:extLst>
          </p:cNvPr>
          <p:cNvPicPr>
            <a:picLocks noGrp="1" noChangeAspect="1"/>
          </p:cNvPicPr>
          <p:nvPr>
            <p:ph idx="1"/>
          </p:nvPr>
        </p:nvPicPr>
        <p:blipFill>
          <a:blip r:embed="rId2"/>
          <a:stretch>
            <a:fillRect/>
          </a:stretch>
        </p:blipFill>
        <p:spPr>
          <a:xfrm>
            <a:off x="354806" y="1196192"/>
            <a:ext cx="8434388" cy="1044554"/>
          </a:xfrm>
          <a:prstGeom prst="rect">
            <a:avLst/>
          </a:prstGeom>
        </p:spPr>
      </p:pic>
      <p:sp>
        <p:nvSpPr>
          <p:cNvPr id="4" name="投影片編號版面配置區 3">
            <a:extLst>
              <a:ext uri="{FF2B5EF4-FFF2-40B4-BE49-F238E27FC236}">
                <a16:creationId xmlns:a16="http://schemas.microsoft.com/office/drawing/2014/main" id="{AF461964-0CBD-4B79-94B7-C530C0F8CABA}"/>
              </a:ext>
            </a:extLst>
          </p:cNvPr>
          <p:cNvSpPr>
            <a:spLocks noGrp="1"/>
          </p:cNvSpPr>
          <p:nvPr>
            <p:ph type="sldNum" sz="quarter" idx="12"/>
          </p:nvPr>
        </p:nvSpPr>
        <p:spPr/>
        <p:txBody>
          <a:bodyPr/>
          <a:lstStyle/>
          <a:p>
            <a:fld id="{FC175A1F-17AA-440E-A787-FA438D8C8862}" type="slidenum">
              <a:rPr lang="zh-TW" altLang="en-US" smtClean="0"/>
              <a:pPr/>
              <a:t>24</a:t>
            </a:fld>
            <a:endParaRPr lang="zh-TW" altLang="en-US"/>
          </a:p>
        </p:txBody>
      </p:sp>
      <p:pic>
        <p:nvPicPr>
          <p:cNvPr id="6" name="圖片 5">
            <a:extLst>
              <a:ext uri="{FF2B5EF4-FFF2-40B4-BE49-F238E27FC236}">
                <a16:creationId xmlns:a16="http://schemas.microsoft.com/office/drawing/2014/main" id="{094A1134-35F7-4765-8F8D-CA9EB4E2D72E}"/>
              </a:ext>
            </a:extLst>
          </p:cNvPr>
          <p:cNvPicPr>
            <a:picLocks noChangeAspect="1"/>
          </p:cNvPicPr>
          <p:nvPr/>
        </p:nvPicPr>
        <p:blipFill>
          <a:blip r:embed="rId3"/>
          <a:stretch>
            <a:fillRect/>
          </a:stretch>
        </p:blipFill>
        <p:spPr>
          <a:xfrm>
            <a:off x="354806" y="2448016"/>
            <a:ext cx="7677150" cy="2095317"/>
          </a:xfrm>
          <a:prstGeom prst="rect">
            <a:avLst/>
          </a:prstGeom>
        </p:spPr>
      </p:pic>
      <p:sp>
        <p:nvSpPr>
          <p:cNvPr id="7" name="文字方塊 6">
            <a:extLst>
              <a:ext uri="{FF2B5EF4-FFF2-40B4-BE49-F238E27FC236}">
                <a16:creationId xmlns:a16="http://schemas.microsoft.com/office/drawing/2014/main" id="{9DF0D385-7D89-442C-98C9-3534873874FA}"/>
              </a:ext>
            </a:extLst>
          </p:cNvPr>
          <p:cNvSpPr txBox="1"/>
          <p:nvPr/>
        </p:nvSpPr>
        <p:spPr>
          <a:xfrm>
            <a:off x="354806" y="4466996"/>
            <a:ext cx="7340471" cy="646331"/>
          </a:xfrm>
          <a:prstGeom prst="rect">
            <a:avLst/>
          </a:prstGeom>
          <a:noFill/>
        </p:spPr>
        <p:txBody>
          <a:bodyPr wrap="none" rtlCol="0">
            <a:spAutoFit/>
          </a:bodyPr>
          <a:lstStyle/>
          <a:p>
            <a:r>
              <a:rPr lang="zh-TW" altLang="en-US" dirty="0"/>
              <a:t>第三種 </a:t>
            </a:r>
            <a:r>
              <a:rPr lang="en-US" altLang="zh-TW" dirty="0"/>
              <a:t>:</a:t>
            </a:r>
            <a:r>
              <a:rPr lang="zh-TW" altLang="en-US" dirty="0"/>
              <a:t> 利用多的控制器電路 去 操縱 類比控制器 </a:t>
            </a:r>
            <a:r>
              <a:rPr lang="en-US" altLang="zh-TW" dirty="0"/>
              <a:t>by Simulink</a:t>
            </a:r>
          </a:p>
          <a:p>
            <a:r>
              <a:rPr lang="zh-TW" altLang="en-US" dirty="0"/>
              <a:t>利用 預估的</a:t>
            </a:r>
            <a:r>
              <a:rPr lang="en-US" altLang="zh-TW" dirty="0"/>
              <a:t>transfer function</a:t>
            </a:r>
            <a:r>
              <a:rPr lang="zh-TW" altLang="en-US" dirty="0"/>
              <a:t> 去模擬電路行為 製作出數位控制器電路</a:t>
            </a:r>
          </a:p>
        </p:txBody>
      </p:sp>
    </p:spTree>
    <p:extLst>
      <p:ext uri="{BB962C8B-B14F-4D97-AF65-F5344CB8AC3E}">
        <p14:creationId xmlns:p14="http://schemas.microsoft.com/office/powerpoint/2010/main" val="174188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2ABCBA-893F-4DF4-8FC2-EE9763B4FB20}"/>
              </a:ext>
            </a:extLst>
          </p:cNvPr>
          <p:cNvSpPr>
            <a:spLocks noGrp="1"/>
          </p:cNvSpPr>
          <p:nvPr>
            <p:ph type="title"/>
          </p:nvPr>
        </p:nvSpPr>
        <p:spPr/>
        <p:txBody>
          <a:bodyPr/>
          <a:lstStyle/>
          <a:p>
            <a:r>
              <a:rPr lang="en-US" altLang="zh-TW" dirty="0"/>
              <a:t>Digital control Method</a:t>
            </a:r>
            <a:endParaRPr lang="zh-TW" altLang="en-US" dirty="0"/>
          </a:p>
        </p:txBody>
      </p:sp>
      <p:sp>
        <p:nvSpPr>
          <p:cNvPr id="3" name="內容版面配置區 2">
            <a:extLst>
              <a:ext uri="{FF2B5EF4-FFF2-40B4-BE49-F238E27FC236}">
                <a16:creationId xmlns:a16="http://schemas.microsoft.com/office/drawing/2014/main" id="{152C610E-5B4E-4FF7-BE70-12A8B5DA43C9}"/>
              </a:ext>
            </a:extLst>
          </p:cNvPr>
          <p:cNvSpPr>
            <a:spLocks noGrp="1"/>
          </p:cNvSpPr>
          <p:nvPr>
            <p:ph idx="1"/>
          </p:nvPr>
        </p:nvSpPr>
        <p:spPr>
          <a:xfrm>
            <a:off x="377825" y="838200"/>
            <a:ext cx="8434388" cy="3810000"/>
          </a:xfrm>
        </p:spPr>
        <p:txBody>
          <a:bodyPr/>
          <a:lstStyle/>
          <a:p>
            <a:r>
              <a:rPr lang="en-US" altLang="zh-TW" dirty="0"/>
              <a:t>Simulink</a:t>
            </a:r>
            <a:r>
              <a:rPr lang="zh-TW" altLang="en-US" dirty="0"/>
              <a:t> 先進行曲樣</a:t>
            </a:r>
            <a:r>
              <a:rPr lang="en-US" altLang="zh-TW" dirty="0"/>
              <a:t>(</a:t>
            </a:r>
            <a:r>
              <a:rPr lang="zh-TW" altLang="en-US" dirty="0"/>
              <a:t>並不會取太多</a:t>
            </a:r>
            <a:r>
              <a:rPr lang="en-US" altLang="zh-TW" dirty="0"/>
              <a:t>) </a:t>
            </a:r>
            <a:r>
              <a:rPr lang="zh-TW" altLang="en-US" dirty="0"/>
              <a:t>是利用 高階</a:t>
            </a:r>
            <a:r>
              <a:rPr lang="en-US" altLang="zh-TW" dirty="0"/>
              <a:t>ODE</a:t>
            </a:r>
            <a:r>
              <a:rPr lang="zh-TW" altLang="en-US" dirty="0"/>
              <a:t> 方式去求近似解</a:t>
            </a:r>
            <a:endParaRPr lang="en-US" altLang="zh-TW" dirty="0"/>
          </a:p>
          <a:p>
            <a:r>
              <a:rPr lang="zh-TW" altLang="en-US" dirty="0"/>
              <a:t>高階</a:t>
            </a:r>
            <a:r>
              <a:rPr lang="en-US" altLang="zh-TW" dirty="0"/>
              <a:t>ODE </a:t>
            </a:r>
            <a:r>
              <a:rPr lang="zh-TW" altLang="en-US" dirty="0"/>
              <a:t>會出現在 類比控制器的數學模型</a:t>
            </a:r>
            <a:r>
              <a:rPr lang="en-US" altLang="zh-TW" dirty="0"/>
              <a:t>(S</a:t>
            </a:r>
            <a:r>
              <a:rPr lang="zh-TW" altLang="en-US" dirty="0"/>
              <a:t> </a:t>
            </a:r>
            <a:r>
              <a:rPr lang="en-US" altLang="zh-TW" dirty="0"/>
              <a:t>domain</a:t>
            </a:r>
          </a:p>
          <a:p>
            <a:r>
              <a:rPr lang="zh-TW" altLang="en-US" dirty="0"/>
              <a:t>為甚麼不能像</a:t>
            </a:r>
            <a:r>
              <a:rPr lang="en-US" altLang="zh-TW" dirty="0" err="1"/>
              <a:t>simulink</a:t>
            </a:r>
            <a:r>
              <a:rPr lang="en-US" altLang="zh-TW" dirty="0"/>
              <a:t> </a:t>
            </a:r>
            <a:r>
              <a:rPr lang="zh-TW" altLang="en-US" dirty="0"/>
              <a:t>一樣做呢 原因</a:t>
            </a:r>
            <a:r>
              <a:rPr lang="en-US" altLang="zh-TW" dirty="0"/>
              <a:t>:</a:t>
            </a:r>
            <a:r>
              <a:rPr lang="zh-TW" altLang="en-US" dirty="0"/>
              <a:t> 太需要電腦的效能</a:t>
            </a:r>
            <a:endParaRPr lang="en-US" altLang="zh-TW" dirty="0"/>
          </a:p>
          <a:p>
            <a:r>
              <a:rPr lang="zh-TW" altLang="en-US" dirty="0"/>
              <a:t>還不如擴大 取樣數 讓</a:t>
            </a:r>
            <a:r>
              <a:rPr lang="en-US" altLang="zh-TW" dirty="0"/>
              <a:t>controller </a:t>
            </a:r>
            <a:r>
              <a:rPr lang="zh-TW" altLang="en-US" dirty="0"/>
              <a:t>去控制還比較好</a:t>
            </a:r>
            <a:endParaRPr lang="en-US" altLang="zh-TW" dirty="0"/>
          </a:p>
          <a:p>
            <a:r>
              <a:rPr lang="zh-TW" altLang="en-US" dirty="0"/>
              <a:t>實驗結果</a:t>
            </a:r>
            <a:r>
              <a:rPr lang="en-US" altLang="zh-TW" dirty="0"/>
              <a:t>:</a:t>
            </a:r>
          </a:p>
          <a:p>
            <a:pPr lvl="1"/>
            <a:r>
              <a:rPr lang="zh-TW" altLang="en-US" dirty="0"/>
              <a:t>高頻</a:t>
            </a:r>
            <a:r>
              <a:rPr lang="en-US" altLang="zh-TW" dirty="0"/>
              <a:t>phase</a:t>
            </a:r>
            <a:r>
              <a:rPr lang="zh-TW" altLang="en-US" dirty="0"/>
              <a:t>偏移</a:t>
            </a:r>
            <a:r>
              <a:rPr lang="en-US" altLang="zh-TW" dirty="0"/>
              <a:t>(deviate)</a:t>
            </a:r>
            <a:r>
              <a:rPr lang="zh-TW" altLang="en-US" dirty="0"/>
              <a:t> 反映出 </a:t>
            </a:r>
            <a:r>
              <a:rPr lang="en-US" altLang="zh-TW" dirty="0"/>
              <a:t>high </a:t>
            </a:r>
            <a:r>
              <a:rPr lang="en-US" altLang="zh-TW" dirty="0" err="1"/>
              <a:t>freq</a:t>
            </a:r>
            <a:r>
              <a:rPr lang="en-US" altLang="zh-TW" dirty="0"/>
              <a:t> </a:t>
            </a:r>
            <a:r>
              <a:rPr lang="zh-TW" altLang="en-US" dirty="0"/>
              <a:t>時 </a:t>
            </a:r>
            <a:endParaRPr lang="en-US" altLang="zh-TW" dirty="0"/>
          </a:p>
          <a:p>
            <a:pPr lvl="1"/>
            <a:r>
              <a:rPr lang="en-US" altLang="zh-TW" dirty="0"/>
              <a:t>Phase margin &lt; 0 </a:t>
            </a:r>
            <a:r>
              <a:rPr lang="en-US" altLang="zh-TW" dirty="0">
                <a:sym typeface="Wingdings" panose="05000000000000000000" pitchFamily="2" charset="2"/>
              </a:rPr>
              <a:t> the output value go to infinity</a:t>
            </a:r>
          </a:p>
          <a:p>
            <a:endParaRPr lang="en-US" altLang="zh-TW" dirty="0"/>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90FDAD79-194A-4484-A3E7-43DCAA8A91C2}"/>
              </a:ext>
            </a:extLst>
          </p:cNvPr>
          <p:cNvSpPr>
            <a:spLocks noGrp="1"/>
          </p:cNvSpPr>
          <p:nvPr>
            <p:ph type="sldNum" sz="quarter" idx="12"/>
          </p:nvPr>
        </p:nvSpPr>
        <p:spPr/>
        <p:txBody>
          <a:bodyPr/>
          <a:lstStyle/>
          <a:p>
            <a:fld id="{FC175A1F-17AA-440E-A787-FA438D8C8862}" type="slidenum">
              <a:rPr lang="zh-TW" altLang="en-US" smtClean="0"/>
              <a:pPr/>
              <a:t>25</a:t>
            </a:fld>
            <a:endParaRPr lang="zh-TW" altLang="en-US"/>
          </a:p>
        </p:txBody>
      </p:sp>
    </p:spTree>
    <p:extLst>
      <p:ext uri="{BB962C8B-B14F-4D97-AF65-F5344CB8AC3E}">
        <p14:creationId xmlns:p14="http://schemas.microsoft.com/office/powerpoint/2010/main" val="68055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BD5611-0F29-47C2-A71D-587EEAC22F75}"/>
              </a:ext>
            </a:extLst>
          </p:cNvPr>
          <p:cNvSpPr>
            <a:spLocks noGrp="1"/>
          </p:cNvSpPr>
          <p:nvPr>
            <p:ph type="title"/>
          </p:nvPr>
        </p:nvSpPr>
        <p:spPr/>
        <p:txBody>
          <a:bodyPr/>
          <a:lstStyle/>
          <a:p>
            <a:r>
              <a:rPr lang="en-US" altLang="zh-TW" dirty="0"/>
              <a:t>Game</a:t>
            </a:r>
            <a:endParaRPr lang="zh-TW" altLang="en-US" dirty="0"/>
          </a:p>
        </p:txBody>
      </p:sp>
      <p:sp>
        <p:nvSpPr>
          <p:cNvPr id="3" name="內容版面配置區 2">
            <a:extLst>
              <a:ext uri="{FF2B5EF4-FFF2-40B4-BE49-F238E27FC236}">
                <a16:creationId xmlns:a16="http://schemas.microsoft.com/office/drawing/2014/main" id="{14464280-793D-4FD7-AF40-A434C5682E94}"/>
              </a:ext>
            </a:extLst>
          </p:cNvPr>
          <p:cNvSpPr>
            <a:spLocks noGrp="1"/>
          </p:cNvSpPr>
          <p:nvPr>
            <p:ph idx="1"/>
          </p:nvPr>
        </p:nvSpPr>
        <p:spPr>
          <a:xfrm>
            <a:off x="377825" y="838200"/>
            <a:ext cx="8434388" cy="2105025"/>
          </a:xfrm>
        </p:spPr>
        <p:txBody>
          <a:bodyPr/>
          <a:lstStyle/>
          <a:p>
            <a:r>
              <a:rPr lang="en-US" altLang="zh-TW" dirty="0"/>
              <a:t>Eyes : sensor</a:t>
            </a:r>
          </a:p>
          <a:p>
            <a:r>
              <a:rPr lang="en-US" altLang="zh-TW" dirty="0"/>
              <a:t>Hand : actuator</a:t>
            </a:r>
          </a:p>
          <a:p>
            <a:r>
              <a:rPr lang="en-US" altLang="zh-TW" dirty="0"/>
              <a:t>Gray inner circle is analogous system </a:t>
            </a:r>
          </a:p>
          <a:p>
            <a:r>
              <a:rPr lang="zh-TW" altLang="en-US" dirty="0"/>
              <a:t>變因 </a:t>
            </a:r>
            <a:r>
              <a:rPr lang="en-US" altLang="zh-TW" dirty="0"/>
              <a:t>:</a:t>
            </a:r>
            <a:r>
              <a:rPr lang="zh-TW" altLang="en-US" dirty="0"/>
              <a:t> </a:t>
            </a:r>
            <a:r>
              <a:rPr lang="en-US" altLang="zh-TW" dirty="0"/>
              <a:t>target bandwidth , target sample time , delay</a:t>
            </a:r>
            <a:endParaRPr lang="zh-TW" altLang="en-US" dirty="0"/>
          </a:p>
        </p:txBody>
      </p:sp>
      <p:sp>
        <p:nvSpPr>
          <p:cNvPr id="4" name="投影片編號版面配置區 3">
            <a:extLst>
              <a:ext uri="{FF2B5EF4-FFF2-40B4-BE49-F238E27FC236}">
                <a16:creationId xmlns:a16="http://schemas.microsoft.com/office/drawing/2014/main" id="{5CC75708-8DED-4E84-BA20-CA31FF2D5FA6}"/>
              </a:ext>
            </a:extLst>
          </p:cNvPr>
          <p:cNvSpPr>
            <a:spLocks noGrp="1"/>
          </p:cNvSpPr>
          <p:nvPr>
            <p:ph type="sldNum" sz="quarter" idx="12"/>
          </p:nvPr>
        </p:nvSpPr>
        <p:spPr/>
        <p:txBody>
          <a:bodyPr/>
          <a:lstStyle/>
          <a:p>
            <a:fld id="{FC175A1F-17AA-440E-A787-FA438D8C8862}" type="slidenum">
              <a:rPr lang="zh-TW" altLang="en-US" smtClean="0"/>
              <a:pPr/>
              <a:t>26</a:t>
            </a:fld>
            <a:endParaRPr lang="zh-TW" altLang="en-US"/>
          </a:p>
        </p:txBody>
      </p:sp>
    </p:spTree>
    <p:extLst>
      <p:ext uri="{BB962C8B-B14F-4D97-AF65-F5344CB8AC3E}">
        <p14:creationId xmlns:p14="http://schemas.microsoft.com/office/powerpoint/2010/main" val="353561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73410-1F98-44DB-B646-82BA27C61250}"/>
              </a:ext>
            </a:extLst>
          </p:cNvPr>
          <p:cNvSpPr>
            <a:spLocks noGrp="1"/>
          </p:cNvSpPr>
          <p:nvPr>
            <p:ph type="title"/>
          </p:nvPr>
        </p:nvSpPr>
        <p:spPr>
          <a:xfrm>
            <a:off x="377825" y="68726"/>
            <a:ext cx="8451850" cy="1426699"/>
          </a:xfrm>
        </p:spPr>
        <p:txBody>
          <a:bodyPr/>
          <a:lstStyle/>
          <a:p>
            <a:r>
              <a:rPr lang="en-US" altLang="zh-TW" b="0" dirty="0">
                <a:effectLst/>
              </a:rPr>
              <a:t>Discretize! Going from continuous to discrete domain</a:t>
            </a:r>
            <a:br>
              <a:rPr lang="en-US" altLang="zh-TW" b="0" dirty="0">
                <a:effectLst/>
              </a:rPr>
            </a:br>
            <a:endParaRPr lang="zh-TW" altLang="en-US" dirty="0"/>
          </a:p>
        </p:txBody>
      </p:sp>
      <p:sp>
        <p:nvSpPr>
          <p:cNvPr id="3" name="內容版面配置區 2">
            <a:extLst>
              <a:ext uri="{FF2B5EF4-FFF2-40B4-BE49-F238E27FC236}">
                <a16:creationId xmlns:a16="http://schemas.microsoft.com/office/drawing/2014/main" id="{590A2EBF-D1B1-4A52-9B25-DAEB40791BCD}"/>
              </a:ext>
            </a:extLst>
          </p:cNvPr>
          <p:cNvSpPr>
            <a:spLocks noGrp="1"/>
          </p:cNvSpPr>
          <p:nvPr>
            <p:ph idx="1"/>
          </p:nvPr>
        </p:nvSpPr>
        <p:spPr/>
        <p:txBody>
          <a:bodyPr/>
          <a:lstStyle/>
          <a:p>
            <a:r>
              <a:rPr lang="en-US" altLang="zh-TW" dirty="0"/>
              <a:t>Laplace domain no need to do convolution</a:t>
            </a:r>
          </a:p>
          <a:p>
            <a:r>
              <a:rPr lang="en-US" altLang="zh-TW" dirty="0"/>
              <a:t>The Z transform is same</a:t>
            </a:r>
            <a:endParaRPr lang="zh-TW" altLang="en-US" dirty="0"/>
          </a:p>
        </p:txBody>
      </p:sp>
      <p:sp>
        <p:nvSpPr>
          <p:cNvPr id="4" name="投影片編號版面配置區 3">
            <a:extLst>
              <a:ext uri="{FF2B5EF4-FFF2-40B4-BE49-F238E27FC236}">
                <a16:creationId xmlns:a16="http://schemas.microsoft.com/office/drawing/2014/main" id="{05E8C073-3521-4074-B760-5A6F2CAC0053}"/>
              </a:ext>
            </a:extLst>
          </p:cNvPr>
          <p:cNvSpPr>
            <a:spLocks noGrp="1"/>
          </p:cNvSpPr>
          <p:nvPr>
            <p:ph type="sldNum" sz="quarter" idx="12"/>
          </p:nvPr>
        </p:nvSpPr>
        <p:spPr/>
        <p:txBody>
          <a:bodyPr/>
          <a:lstStyle/>
          <a:p>
            <a:fld id="{FC175A1F-17AA-440E-A787-FA438D8C8862}" type="slidenum">
              <a:rPr lang="zh-TW" altLang="en-US" smtClean="0"/>
              <a:pPr/>
              <a:t>27</a:t>
            </a:fld>
            <a:endParaRPr lang="zh-TW" altLang="en-US"/>
          </a:p>
        </p:txBody>
      </p:sp>
      <p:pic>
        <p:nvPicPr>
          <p:cNvPr id="5" name="圖片 4">
            <a:extLst>
              <a:ext uri="{FF2B5EF4-FFF2-40B4-BE49-F238E27FC236}">
                <a16:creationId xmlns:a16="http://schemas.microsoft.com/office/drawing/2014/main" id="{F8D122C2-A0BD-4D9D-A273-1995B36BCA55}"/>
              </a:ext>
            </a:extLst>
          </p:cNvPr>
          <p:cNvPicPr>
            <a:picLocks noChangeAspect="1"/>
          </p:cNvPicPr>
          <p:nvPr/>
        </p:nvPicPr>
        <p:blipFill>
          <a:blip r:embed="rId2"/>
          <a:stretch>
            <a:fillRect/>
          </a:stretch>
        </p:blipFill>
        <p:spPr>
          <a:xfrm>
            <a:off x="377825" y="1839134"/>
            <a:ext cx="7839075" cy="1606930"/>
          </a:xfrm>
          <a:prstGeom prst="rect">
            <a:avLst/>
          </a:prstGeom>
        </p:spPr>
      </p:pic>
      <p:pic>
        <p:nvPicPr>
          <p:cNvPr id="6" name="圖片 5">
            <a:extLst>
              <a:ext uri="{FF2B5EF4-FFF2-40B4-BE49-F238E27FC236}">
                <a16:creationId xmlns:a16="http://schemas.microsoft.com/office/drawing/2014/main" id="{1F953BB4-1650-4CCE-8122-CF0029895E2C}"/>
              </a:ext>
            </a:extLst>
          </p:cNvPr>
          <p:cNvPicPr>
            <a:picLocks noChangeAspect="1"/>
          </p:cNvPicPr>
          <p:nvPr/>
        </p:nvPicPr>
        <p:blipFill>
          <a:blip r:embed="rId3"/>
          <a:stretch>
            <a:fillRect/>
          </a:stretch>
        </p:blipFill>
        <p:spPr>
          <a:xfrm>
            <a:off x="386557" y="3429000"/>
            <a:ext cx="7839074" cy="2468962"/>
          </a:xfrm>
          <a:prstGeom prst="rect">
            <a:avLst/>
          </a:prstGeom>
        </p:spPr>
      </p:pic>
    </p:spTree>
    <p:extLst>
      <p:ext uri="{BB962C8B-B14F-4D97-AF65-F5344CB8AC3E}">
        <p14:creationId xmlns:p14="http://schemas.microsoft.com/office/powerpoint/2010/main" val="259889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E2E20F-F94C-4021-A43F-293EABDD85DA}"/>
              </a:ext>
            </a:extLst>
          </p:cNvPr>
          <p:cNvSpPr>
            <a:spLocks noGrp="1"/>
          </p:cNvSpPr>
          <p:nvPr>
            <p:ph type="title"/>
          </p:nvPr>
        </p:nvSpPr>
        <p:spPr>
          <a:xfrm>
            <a:off x="398462" y="391783"/>
            <a:ext cx="8451850" cy="905205"/>
          </a:xfrm>
        </p:spPr>
        <p:txBody>
          <a:bodyPr/>
          <a:lstStyle/>
          <a:p>
            <a:r>
              <a:rPr lang="en-US" altLang="zh-TW" b="0" dirty="0">
                <a:effectLst/>
              </a:rPr>
              <a:t>Discretize! Going from continuous to discrete domain</a:t>
            </a:r>
            <a:br>
              <a:rPr lang="en-US" altLang="zh-TW" b="0" dirty="0">
                <a:effectLst/>
              </a:rPr>
            </a:br>
            <a:endParaRPr lang="zh-TW" altLang="en-US" dirty="0"/>
          </a:p>
        </p:txBody>
      </p:sp>
      <p:sp>
        <p:nvSpPr>
          <p:cNvPr id="3" name="內容版面配置區 2">
            <a:extLst>
              <a:ext uri="{FF2B5EF4-FFF2-40B4-BE49-F238E27FC236}">
                <a16:creationId xmlns:a16="http://schemas.microsoft.com/office/drawing/2014/main" id="{AFFA4139-BD9E-4214-8087-2EB91DDFDF45}"/>
              </a:ext>
            </a:extLst>
          </p:cNvPr>
          <p:cNvSpPr>
            <a:spLocks noGrp="1"/>
          </p:cNvSpPr>
          <p:nvPr>
            <p:ph idx="1"/>
          </p:nvPr>
        </p:nvSpPr>
        <p:spPr>
          <a:xfrm>
            <a:off x="377825" y="1296988"/>
            <a:ext cx="8434388" cy="4883149"/>
          </a:xfrm>
        </p:spPr>
        <p:txBody>
          <a:bodyPr/>
          <a:lstStyle/>
          <a:p>
            <a:r>
              <a:rPr lang="en-US" altLang="zh-TW" dirty="0" err="1"/>
              <a:t>Matlab</a:t>
            </a:r>
            <a:r>
              <a:rPr lang="en-US" altLang="zh-TW" dirty="0"/>
              <a:t> </a:t>
            </a:r>
            <a:r>
              <a:rPr lang="zh-TW" altLang="en-US" dirty="0"/>
              <a:t>上面沒有 </a:t>
            </a:r>
            <a:r>
              <a:rPr lang="en-US" altLang="zh-TW" dirty="0"/>
              <a:t>Z</a:t>
            </a:r>
            <a:r>
              <a:rPr lang="zh-TW" altLang="en-US" dirty="0"/>
              <a:t> </a:t>
            </a:r>
            <a:r>
              <a:rPr lang="en-US" altLang="zh-TW" dirty="0"/>
              <a:t>transform </a:t>
            </a:r>
            <a:r>
              <a:rPr lang="zh-TW" altLang="en-US" dirty="0"/>
              <a:t>但有其餘五種方式</a:t>
            </a:r>
            <a:endParaRPr lang="en-US" altLang="zh-TW" dirty="0"/>
          </a:p>
          <a:p>
            <a:r>
              <a:rPr lang="zh-TW" altLang="en-US" dirty="0"/>
              <a:t>其中最為相近者為 </a:t>
            </a:r>
            <a:r>
              <a:rPr lang="en-US" altLang="zh-TW" dirty="0"/>
              <a:t>impulse method</a:t>
            </a:r>
          </a:p>
          <a:p>
            <a:r>
              <a:rPr lang="zh-TW" altLang="en-US" dirty="0"/>
              <a:t>但所有方法皆是為了要 </a:t>
            </a:r>
            <a:r>
              <a:rPr lang="en-US" altLang="zh-TW" dirty="0"/>
              <a:t>minimize loss of information</a:t>
            </a:r>
          </a:p>
          <a:p>
            <a:r>
              <a:rPr lang="en-US" altLang="zh-TW" dirty="0"/>
              <a:t>Care about frequency response than time domain response</a:t>
            </a:r>
            <a:r>
              <a:rPr lang="zh-TW" altLang="en-US" dirty="0"/>
              <a:t> </a:t>
            </a:r>
            <a:r>
              <a:rPr lang="en-US" altLang="zh-TW" dirty="0"/>
              <a:t>:</a:t>
            </a:r>
            <a:r>
              <a:rPr lang="zh-TW" altLang="en-US" dirty="0"/>
              <a:t> </a:t>
            </a:r>
            <a:r>
              <a:rPr lang="en-US" altLang="zh-TW" dirty="0"/>
              <a:t>Notch filter design</a:t>
            </a:r>
          </a:p>
          <a:p>
            <a:r>
              <a:rPr lang="en-US" altLang="zh-TW" dirty="0"/>
              <a:t>Care about time </a:t>
            </a:r>
            <a:r>
              <a:rPr lang="en-US" altLang="zh-TW" dirty="0" err="1"/>
              <a:t>reponse</a:t>
            </a:r>
            <a:r>
              <a:rPr lang="en-US" altLang="zh-TW" dirty="0"/>
              <a:t> such like step response ,the cutoff </a:t>
            </a:r>
            <a:r>
              <a:rPr lang="en-US" altLang="zh-TW" dirty="0" err="1"/>
              <a:t>freq</a:t>
            </a:r>
            <a:r>
              <a:rPr lang="en-US" altLang="zh-TW" dirty="0"/>
              <a:t> move a little is acceptable</a:t>
            </a:r>
          </a:p>
        </p:txBody>
      </p:sp>
      <p:sp>
        <p:nvSpPr>
          <p:cNvPr id="4" name="投影片編號版面配置區 3">
            <a:extLst>
              <a:ext uri="{FF2B5EF4-FFF2-40B4-BE49-F238E27FC236}">
                <a16:creationId xmlns:a16="http://schemas.microsoft.com/office/drawing/2014/main" id="{8FB3DDF6-822B-439B-85AF-9B74755F2D06}"/>
              </a:ext>
            </a:extLst>
          </p:cNvPr>
          <p:cNvSpPr>
            <a:spLocks noGrp="1"/>
          </p:cNvSpPr>
          <p:nvPr>
            <p:ph type="sldNum" sz="quarter" idx="12"/>
          </p:nvPr>
        </p:nvSpPr>
        <p:spPr/>
        <p:txBody>
          <a:bodyPr/>
          <a:lstStyle/>
          <a:p>
            <a:fld id="{FC175A1F-17AA-440E-A787-FA438D8C8862}" type="slidenum">
              <a:rPr lang="zh-TW" altLang="en-US" smtClean="0"/>
              <a:pPr/>
              <a:t>28</a:t>
            </a:fld>
            <a:endParaRPr lang="zh-TW" altLang="en-US"/>
          </a:p>
        </p:txBody>
      </p:sp>
    </p:spTree>
    <p:extLst>
      <p:ext uri="{BB962C8B-B14F-4D97-AF65-F5344CB8AC3E}">
        <p14:creationId xmlns:p14="http://schemas.microsoft.com/office/powerpoint/2010/main" val="245847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D35C84-E03F-456F-85A9-4A6C5A462235}"/>
              </a:ext>
            </a:extLst>
          </p:cNvPr>
          <p:cNvSpPr>
            <a:spLocks noGrp="1"/>
          </p:cNvSpPr>
          <p:nvPr>
            <p:ph type="title"/>
          </p:nvPr>
        </p:nvSpPr>
        <p:spPr/>
        <p:txBody>
          <a:bodyPr/>
          <a:lstStyle/>
          <a:p>
            <a:r>
              <a:rPr lang="en-US" altLang="zh-TW" dirty="0" err="1"/>
              <a:t>Matlab</a:t>
            </a:r>
            <a:r>
              <a:rPr lang="en-US" altLang="zh-TW" dirty="0"/>
              <a:t> discretize method</a:t>
            </a:r>
            <a:endParaRPr lang="zh-TW" altLang="en-US" dirty="0"/>
          </a:p>
        </p:txBody>
      </p:sp>
      <p:sp>
        <p:nvSpPr>
          <p:cNvPr id="3" name="內容版面配置區 2">
            <a:extLst>
              <a:ext uri="{FF2B5EF4-FFF2-40B4-BE49-F238E27FC236}">
                <a16:creationId xmlns:a16="http://schemas.microsoft.com/office/drawing/2014/main" id="{6A5CCDAA-06FC-4E1E-A3F6-BED88343750C}"/>
              </a:ext>
            </a:extLst>
          </p:cNvPr>
          <p:cNvSpPr>
            <a:spLocks noGrp="1"/>
          </p:cNvSpPr>
          <p:nvPr>
            <p:ph idx="1"/>
          </p:nvPr>
        </p:nvSpPr>
        <p:spPr>
          <a:xfrm>
            <a:off x="377825" y="838200"/>
            <a:ext cx="8434388" cy="4257675"/>
          </a:xfrm>
        </p:spPr>
        <p:txBody>
          <a:bodyPr/>
          <a:lstStyle/>
          <a:p>
            <a:r>
              <a:rPr lang="en-US" altLang="zh-TW" dirty="0" err="1"/>
              <a:t>Matlab</a:t>
            </a:r>
            <a:r>
              <a:rPr lang="en-US" altLang="zh-TW" dirty="0"/>
              <a:t> </a:t>
            </a:r>
            <a:r>
              <a:rPr lang="zh-TW" altLang="en-US" dirty="0"/>
              <a:t>提供的方法中 若</a:t>
            </a:r>
            <a:r>
              <a:rPr lang="en-US" altLang="zh-TW" dirty="0"/>
              <a:t>sampling time </a:t>
            </a:r>
            <a:r>
              <a:rPr lang="zh-TW" altLang="en-US" dirty="0"/>
              <a:t>夠快速的話 則 </a:t>
            </a:r>
            <a:r>
              <a:rPr lang="en-US" altLang="zh-TW" dirty="0"/>
              <a:t>frequency response </a:t>
            </a:r>
            <a:r>
              <a:rPr lang="zh-TW" altLang="en-US" dirty="0"/>
              <a:t>也不會差太遠 </a:t>
            </a:r>
            <a:r>
              <a:rPr lang="en-US" altLang="zh-TW" dirty="0"/>
              <a:t>(Fig)</a:t>
            </a:r>
          </a:p>
          <a:p>
            <a:r>
              <a:rPr lang="en-US" altLang="zh-TW" dirty="0"/>
              <a:t>ZOH FOH Impulse Tustin </a:t>
            </a:r>
            <a:r>
              <a:rPr lang="en-US" altLang="zh-TW" dirty="0" err="1"/>
              <a:t>Mached</a:t>
            </a:r>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2EE031B0-6D1A-423B-9973-11AC112DAB76}"/>
              </a:ext>
            </a:extLst>
          </p:cNvPr>
          <p:cNvSpPr>
            <a:spLocks noGrp="1"/>
          </p:cNvSpPr>
          <p:nvPr>
            <p:ph type="sldNum" sz="quarter" idx="12"/>
          </p:nvPr>
        </p:nvSpPr>
        <p:spPr/>
        <p:txBody>
          <a:bodyPr/>
          <a:lstStyle/>
          <a:p>
            <a:fld id="{FC175A1F-17AA-440E-A787-FA438D8C8862}" type="slidenum">
              <a:rPr lang="zh-TW" altLang="en-US" smtClean="0"/>
              <a:pPr/>
              <a:t>29</a:t>
            </a:fld>
            <a:endParaRPr lang="zh-TW" altLang="en-US"/>
          </a:p>
        </p:txBody>
      </p:sp>
      <p:pic>
        <p:nvPicPr>
          <p:cNvPr id="5" name="圖片 4">
            <a:extLst>
              <a:ext uri="{FF2B5EF4-FFF2-40B4-BE49-F238E27FC236}">
                <a16:creationId xmlns:a16="http://schemas.microsoft.com/office/drawing/2014/main" id="{BC97227E-C3F4-461D-8C47-5BA2E1935E01}"/>
              </a:ext>
            </a:extLst>
          </p:cNvPr>
          <p:cNvPicPr>
            <a:picLocks noChangeAspect="1"/>
          </p:cNvPicPr>
          <p:nvPr/>
        </p:nvPicPr>
        <p:blipFill>
          <a:blip r:embed="rId2"/>
          <a:stretch>
            <a:fillRect/>
          </a:stretch>
        </p:blipFill>
        <p:spPr>
          <a:xfrm>
            <a:off x="1025525" y="2271055"/>
            <a:ext cx="5527675" cy="2694426"/>
          </a:xfrm>
          <a:prstGeom prst="rect">
            <a:avLst/>
          </a:prstGeom>
        </p:spPr>
      </p:pic>
    </p:spTree>
    <p:extLst>
      <p:ext uri="{BB962C8B-B14F-4D97-AF65-F5344CB8AC3E}">
        <p14:creationId xmlns:p14="http://schemas.microsoft.com/office/powerpoint/2010/main" val="198671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A98439-DE39-46FD-982D-E42BD872485B}"/>
              </a:ext>
            </a:extLst>
          </p:cNvPr>
          <p:cNvSpPr>
            <a:spLocks noGrp="1"/>
          </p:cNvSpPr>
          <p:nvPr>
            <p:ph type="title"/>
          </p:nvPr>
        </p:nvSpPr>
        <p:spPr/>
        <p:txBody>
          <a:bodyPr/>
          <a:lstStyle/>
          <a:p>
            <a:r>
              <a:rPr lang="en-US" altLang="zh-TW" dirty="0"/>
              <a:t>Why choose digital control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1411DDA-CB4E-411D-80D5-B736D1C618D2}"/>
                  </a:ext>
                </a:extLst>
              </p:cNvPr>
              <p:cNvSpPr>
                <a:spLocks noGrp="1"/>
              </p:cNvSpPr>
              <p:nvPr>
                <p:ph idx="1"/>
              </p:nvPr>
            </p:nvSpPr>
            <p:spPr>
              <a:xfrm>
                <a:off x="377825" y="838201"/>
                <a:ext cx="8604250" cy="4476750"/>
              </a:xfrm>
            </p:spPr>
            <p:txBody>
              <a:bodyPr/>
              <a:lstStyle/>
              <a:p>
                <a:r>
                  <a:rPr lang="en-US" altLang="zh-TW" dirty="0"/>
                  <a:t>Pros</a:t>
                </a:r>
              </a:p>
              <a:p>
                <a:pPr lvl="1"/>
                <a:r>
                  <a:rPr lang="en-US" altLang="zh-TW" dirty="0"/>
                  <a:t>Cheap</a:t>
                </a:r>
              </a:p>
              <a:p>
                <a:pPr lvl="1"/>
                <a:r>
                  <a:rPr lang="en-US" altLang="zh-TW" dirty="0"/>
                  <a:t>Flexible , it can change control method by software rather than modify hardware modification</a:t>
                </a:r>
              </a:p>
              <a:p>
                <a:pPr lvl="1"/>
                <a:r>
                  <a:rPr lang="en-US" altLang="zh-TW" dirty="0"/>
                  <a:t>Predictable, while analog is easily affected by environment</a:t>
                </a:r>
              </a:p>
              <a:p>
                <a:r>
                  <a:rPr lang="en-US" altLang="zh-TW" dirty="0"/>
                  <a:t>Cons:</a:t>
                </a:r>
              </a:p>
              <a:p>
                <a:pPr lvl="1"/>
                <a:r>
                  <a:rPr lang="en-US" altLang="zh-TW" dirty="0"/>
                  <a:t>Loss of information</a:t>
                </a:r>
              </a:p>
              <a:p>
                <a:pPr lvl="2"/>
                <a:r>
                  <a:rPr lang="en-US" altLang="zh-TW" dirty="0"/>
                  <a:t>If the sampling </a:t>
                </a:r>
                <a:r>
                  <a:rPr lang="en-US" altLang="zh-TW" dirty="0" err="1"/>
                  <a:t>freq</a:t>
                </a:r>
                <a:r>
                  <a:rPr lang="en-US" altLang="zh-TW" dirty="0"/>
                  <a:t> is high the variation may loss</a:t>
                </a:r>
              </a:p>
              <a:p>
                <a:pPr lvl="1"/>
                <a:r>
                  <a:rPr lang="en-US" altLang="zh-TW" dirty="0"/>
                  <a:t>Quantization error</a:t>
                </a:r>
              </a:p>
              <a:p>
                <a:pPr lvl="1"/>
                <a:r>
                  <a:rPr lang="en-US" altLang="zh-TW" dirty="0"/>
                  <a:t>Delay</a:t>
                </a:r>
              </a:p>
              <a:p>
                <a:pPr lvl="2"/>
                <a:r>
                  <a:rPr lang="en-US" altLang="zh-TW" dirty="0"/>
                  <a:t>Measurement</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a:t> Digitize</a:t>
                </a:r>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US" altLang="zh-TW" dirty="0"/>
                  <a:t> </a:t>
                </a:r>
                <a:r>
                  <a:rPr lang="en-US" altLang="zh-TW" dirty="0" err="1"/>
                  <a:t>Algorithom</a:t>
                </a:r>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en-US" altLang="zh-TW" dirty="0"/>
                  <a:t> Actuator commands</a:t>
                </a:r>
              </a:p>
              <a:p>
                <a:pPr lvl="2"/>
                <a:r>
                  <a:rPr lang="en-US" altLang="zh-TW" dirty="0"/>
                  <a:t>Nowadays digital </a:t>
                </a:r>
                <a:r>
                  <a:rPr lang="en-US" altLang="zh-TW" dirty="0" err="1"/>
                  <a:t>ic</a:t>
                </a:r>
                <a:r>
                  <a:rPr lang="en-US" altLang="zh-TW" dirty="0"/>
                  <a:t>  frequency is fast .The problem should solve</a:t>
                </a:r>
              </a:p>
            </p:txBody>
          </p:sp>
        </mc:Choice>
        <mc:Fallback xmlns="">
          <p:sp>
            <p:nvSpPr>
              <p:cNvPr id="3" name="內容版面配置區 2">
                <a:extLst>
                  <a:ext uri="{FF2B5EF4-FFF2-40B4-BE49-F238E27FC236}">
                    <a16:creationId xmlns:a16="http://schemas.microsoft.com/office/drawing/2014/main" id="{51411DDA-CB4E-411D-80D5-B736D1C618D2}"/>
                  </a:ext>
                </a:extLst>
              </p:cNvPr>
              <p:cNvSpPr>
                <a:spLocks noGrp="1" noRot="1" noChangeAspect="1" noMove="1" noResize="1" noEditPoints="1" noAdjustHandles="1" noChangeArrowheads="1" noChangeShapeType="1" noTextEdit="1"/>
              </p:cNvSpPr>
              <p:nvPr>
                <p:ph idx="1"/>
              </p:nvPr>
            </p:nvSpPr>
            <p:spPr>
              <a:xfrm>
                <a:off x="377825" y="838201"/>
                <a:ext cx="8604250" cy="4476750"/>
              </a:xfrm>
              <a:blipFill>
                <a:blip r:embed="rId3"/>
                <a:stretch>
                  <a:fillRect l="-1134" t="-2044" r="-71" b="-95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AF068AB4-3FE8-4E78-8CFF-16D277B11059}"/>
              </a:ext>
            </a:extLst>
          </p:cNvPr>
          <p:cNvSpPr>
            <a:spLocks noGrp="1"/>
          </p:cNvSpPr>
          <p:nvPr>
            <p:ph type="sldNum" sz="quarter" idx="12"/>
          </p:nvPr>
        </p:nvSpPr>
        <p:spPr/>
        <p:txBody>
          <a:bodyPr/>
          <a:lstStyle/>
          <a:p>
            <a:fld id="{FC175A1F-17AA-440E-A787-FA438D8C8862}" type="slidenum">
              <a:rPr lang="zh-TW" altLang="en-US" smtClean="0"/>
              <a:pPr/>
              <a:t>3</a:t>
            </a:fld>
            <a:endParaRPr lang="zh-TW" altLang="en-US"/>
          </a:p>
        </p:txBody>
      </p:sp>
    </p:spTree>
    <p:extLst>
      <p:ext uri="{BB962C8B-B14F-4D97-AF65-F5344CB8AC3E}">
        <p14:creationId xmlns:p14="http://schemas.microsoft.com/office/powerpoint/2010/main" val="66673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90CD42-0221-4F4D-BB3F-EB9AD21AD50A}"/>
              </a:ext>
            </a:extLst>
          </p:cNvPr>
          <p:cNvSpPr>
            <a:spLocks noGrp="1"/>
          </p:cNvSpPr>
          <p:nvPr>
            <p:ph type="title"/>
          </p:nvPr>
        </p:nvSpPr>
        <p:spPr/>
        <p:txBody>
          <a:bodyPr/>
          <a:lstStyle/>
          <a:p>
            <a:r>
              <a:rPr lang="en-US" altLang="zh-TW" dirty="0" err="1"/>
              <a:t>Matlab</a:t>
            </a:r>
            <a:r>
              <a:rPr lang="en-US" altLang="zh-TW" dirty="0"/>
              <a:t> discretize impulse method</a:t>
            </a:r>
            <a:endParaRPr lang="zh-TW" altLang="en-US" dirty="0"/>
          </a:p>
        </p:txBody>
      </p:sp>
      <p:sp>
        <p:nvSpPr>
          <p:cNvPr id="3" name="內容版面配置區 2">
            <a:extLst>
              <a:ext uri="{FF2B5EF4-FFF2-40B4-BE49-F238E27FC236}">
                <a16:creationId xmlns:a16="http://schemas.microsoft.com/office/drawing/2014/main" id="{201FB0B1-7CE5-4040-9CC9-04579C9F59BB}"/>
              </a:ext>
            </a:extLst>
          </p:cNvPr>
          <p:cNvSpPr>
            <a:spLocks noGrp="1"/>
          </p:cNvSpPr>
          <p:nvPr>
            <p:ph idx="1"/>
          </p:nvPr>
        </p:nvSpPr>
        <p:spPr>
          <a:xfrm>
            <a:off x="377825" y="838200"/>
            <a:ext cx="8434388" cy="1217612"/>
          </a:xfrm>
        </p:spPr>
        <p:txBody>
          <a:bodyPr/>
          <a:lstStyle/>
          <a:p>
            <a:r>
              <a:rPr lang="en-US" altLang="zh-TW" dirty="0"/>
              <a:t>Impulse transform is like z transform</a:t>
            </a:r>
          </a:p>
          <a:p>
            <a:r>
              <a:rPr lang="en-US" altLang="zh-TW" dirty="0"/>
              <a:t>Difference at the pulse </a:t>
            </a:r>
            <a:r>
              <a:rPr lang="zh-TW" altLang="en-US" dirty="0"/>
              <a:t>長度是倍除以</a:t>
            </a:r>
            <a:r>
              <a:rPr lang="en-US" altLang="zh-TW" dirty="0"/>
              <a:t>Ts </a:t>
            </a:r>
            <a:r>
              <a:rPr lang="zh-TW" altLang="en-US" dirty="0"/>
              <a:t>就可以變換到 </a:t>
            </a:r>
            <a:r>
              <a:rPr lang="en-US" altLang="zh-TW" dirty="0"/>
              <a:t>Z transformer </a:t>
            </a:r>
            <a:r>
              <a:rPr lang="zh-TW" altLang="en-US" dirty="0"/>
              <a:t>的控制器</a:t>
            </a:r>
          </a:p>
        </p:txBody>
      </p:sp>
      <p:sp>
        <p:nvSpPr>
          <p:cNvPr id="4" name="投影片編號版面配置區 3">
            <a:extLst>
              <a:ext uri="{FF2B5EF4-FFF2-40B4-BE49-F238E27FC236}">
                <a16:creationId xmlns:a16="http://schemas.microsoft.com/office/drawing/2014/main" id="{D2AC26DC-EAA1-4C42-BDA1-28DC03840E47}"/>
              </a:ext>
            </a:extLst>
          </p:cNvPr>
          <p:cNvSpPr>
            <a:spLocks noGrp="1"/>
          </p:cNvSpPr>
          <p:nvPr>
            <p:ph type="sldNum" sz="quarter" idx="12"/>
          </p:nvPr>
        </p:nvSpPr>
        <p:spPr/>
        <p:txBody>
          <a:bodyPr/>
          <a:lstStyle/>
          <a:p>
            <a:fld id="{FC175A1F-17AA-440E-A787-FA438D8C8862}" type="slidenum">
              <a:rPr lang="zh-TW" altLang="en-US" smtClean="0"/>
              <a:pPr/>
              <a:t>30</a:t>
            </a:fld>
            <a:endParaRPr lang="zh-TW" altLang="en-US"/>
          </a:p>
        </p:txBody>
      </p:sp>
      <p:pic>
        <p:nvPicPr>
          <p:cNvPr id="5" name="圖片 4">
            <a:extLst>
              <a:ext uri="{FF2B5EF4-FFF2-40B4-BE49-F238E27FC236}">
                <a16:creationId xmlns:a16="http://schemas.microsoft.com/office/drawing/2014/main" id="{2E697BD7-65D6-4268-8161-A41710921DC6}"/>
              </a:ext>
            </a:extLst>
          </p:cNvPr>
          <p:cNvPicPr>
            <a:picLocks noChangeAspect="1"/>
          </p:cNvPicPr>
          <p:nvPr/>
        </p:nvPicPr>
        <p:blipFill>
          <a:blip r:embed="rId3"/>
          <a:stretch>
            <a:fillRect/>
          </a:stretch>
        </p:blipFill>
        <p:spPr>
          <a:xfrm>
            <a:off x="800101" y="2171699"/>
            <a:ext cx="4486964" cy="1616193"/>
          </a:xfrm>
          <a:prstGeom prst="rect">
            <a:avLst/>
          </a:prstGeom>
        </p:spPr>
      </p:pic>
      <p:sp>
        <p:nvSpPr>
          <p:cNvPr id="7" name="文字方塊 6">
            <a:extLst>
              <a:ext uri="{FF2B5EF4-FFF2-40B4-BE49-F238E27FC236}">
                <a16:creationId xmlns:a16="http://schemas.microsoft.com/office/drawing/2014/main" id="{C172CE09-3581-4FC8-881F-2B35463063DC}"/>
              </a:ext>
            </a:extLst>
          </p:cNvPr>
          <p:cNvSpPr txBox="1"/>
          <p:nvPr/>
        </p:nvSpPr>
        <p:spPr>
          <a:xfrm>
            <a:off x="177207" y="3604199"/>
            <a:ext cx="8789586" cy="646331"/>
          </a:xfrm>
          <a:prstGeom prst="rect">
            <a:avLst/>
          </a:prstGeom>
          <a:noFill/>
        </p:spPr>
        <p:txBody>
          <a:bodyPr wrap="none" rtlCol="0">
            <a:spAutoFit/>
          </a:bodyPr>
          <a:lstStyle/>
          <a:p>
            <a:r>
              <a:rPr lang="zh-TW" altLang="en-US" dirty="0"/>
              <a:t>實務上很少使用 </a:t>
            </a:r>
            <a:r>
              <a:rPr lang="en-US" altLang="zh-TW" dirty="0"/>
              <a:t>impulse response </a:t>
            </a:r>
            <a:r>
              <a:rPr lang="zh-TW" altLang="en-US" dirty="0"/>
              <a:t>去完成 因為實務上的</a:t>
            </a:r>
            <a:r>
              <a:rPr lang="en-US" altLang="zh-TW" dirty="0"/>
              <a:t>data </a:t>
            </a:r>
            <a:r>
              <a:rPr lang="zh-TW" altLang="en-US" dirty="0"/>
              <a:t>是比較像是 </a:t>
            </a:r>
            <a:r>
              <a:rPr lang="en-US" altLang="zh-TW" dirty="0"/>
              <a:t>step </a:t>
            </a:r>
            <a:r>
              <a:rPr lang="zh-TW" altLang="en-US" dirty="0"/>
              <a:t>的</a:t>
            </a:r>
            <a:r>
              <a:rPr lang="en-US" altLang="zh-TW" dirty="0"/>
              <a:t>data</a:t>
            </a:r>
          </a:p>
          <a:p>
            <a:r>
              <a:rPr lang="zh-TW" altLang="en-US" dirty="0"/>
              <a:t>也就是另外一控制方法的模擬 </a:t>
            </a:r>
            <a:r>
              <a:rPr lang="en-US" altLang="zh-TW" dirty="0"/>
              <a:t>ZOH</a:t>
            </a:r>
            <a:r>
              <a:rPr lang="zh-TW" altLang="en-US" dirty="0"/>
              <a:t> </a:t>
            </a:r>
          </a:p>
        </p:txBody>
      </p:sp>
      <p:pic>
        <p:nvPicPr>
          <p:cNvPr id="8" name="圖片 7">
            <a:extLst>
              <a:ext uri="{FF2B5EF4-FFF2-40B4-BE49-F238E27FC236}">
                <a16:creationId xmlns:a16="http://schemas.microsoft.com/office/drawing/2014/main" id="{4BC1A880-1B85-46A7-8DA1-6452E9E0DED5}"/>
              </a:ext>
            </a:extLst>
          </p:cNvPr>
          <p:cNvPicPr>
            <a:picLocks noChangeAspect="1"/>
          </p:cNvPicPr>
          <p:nvPr/>
        </p:nvPicPr>
        <p:blipFill>
          <a:blip r:embed="rId4"/>
          <a:stretch>
            <a:fillRect/>
          </a:stretch>
        </p:blipFill>
        <p:spPr>
          <a:xfrm>
            <a:off x="838890" y="4326351"/>
            <a:ext cx="4448175" cy="1996454"/>
          </a:xfrm>
          <a:prstGeom prst="rect">
            <a:avLst/>
          </a:prstGeom>
        </p:spPr>
      </p:pic>
    </p:spTree>
    <p:extLst>
      <p:ext uri="{BB962C8B-B14F-4D97-AF65-F5344CB8AC3E}">
        <p14:creationId xmlns:p14="http://schemas.microsoft.com/office/powerpoint/2010/main" val="3165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A2E19E-1155-47BF-82F5-86AC4A3BE7FF}"/>
              </a:ext>
            </a:extLst>
          </p:cNvPr>
          <p:cNvSpPr>
            <a:spLocks noGrp="1"/>
          </p:cNvSpPr>
          <p:nvPr>
            <p:ph type="title"/>
          </p:nvPr>
        </p:nvSpPr>
        <p:spPr/>
        <p:txBody>
          <a:bodyPr/>
          <a:lstStyle/>
          <a:p>
            <a:r>
              <a:rPr lang="en-US" altLang="zh-TW" dirty="0"/>
              <a:t>ZOH</a:t>
            </a:r>
            <a:r>
              <a:rPr lang="zh-TW" altLang="en-US" dirty="0"/>
              <a:t> </a:t>
            </a:r>
            <a:r>
              <a:rPr lang="en-US" altLang="zh-TW" dirty="0"/>
              <a:t>method </a:t>
            </a:r>
            <a:r>
              <a:rPr lang="zh-TW" altLang="en-US" dirty="0"/>
              <a:t>推導</a:t>
            </a:r>
          </a:p>
        </p:txBody>
      </p:sp>
      <p:sp>
        <p:nvSpPr>
          <p:cNvPr id="4" name="投影片編號版面配置區 3">
            <a:extLst>
              <a:ext uri="{FF2B5EF4-FFF2-40B4-BE49-F238E27FC236}">
                <a16:creationId xmlns:a16="http://schemas.microsoft.com/office/drawing/2014/main" id="{5B8CF802-9A64-48AE-8A65-2C912C1444F2}"/>
              </a:ext>
            </a:extLst>
          </p:cNvPr>
          <p:cNvSpPr>
            <a:spLocks noGrp="1"/>
          </p:cNvSpPr>
          <p:nvPr>
            <p:ph type="sldNum" sz="quarter" idx="12"/>
          </p:nvPr>
        </p:nvSpPr>
        <p:spPr/>
        <p:txBody>
          <a:bodyPr/>
          <a:lstStyle/>
          <a:p>
            <a:fld id="{FC175A1F-17AA-440E-A787-FA438D8C8862}" type="slidenum">
              <a:rPr lang="zh-TW" altLang="en-US" smtClean="0"/>
              <a:pPr/>
              <a:t>31</a:t>
            </a:fld>
            <a:endParaRPr lang="zh-TW" altLang="en-US"/>
          </a:p>
        </p:txBody>
      </p:sp>
      <p:pic>
        <p:nvPicPr>
          <p:cNvPr id="5" name="圖片 4">
            <a:extLst>
              <a:ext uri="{FF2B5EF4-FFF2-40B4-BE49-F238E27FC236}">
                <a16:creationId xmlns:a16="http://schemas.microsoft.com/office/drawing/2014/main" id="{437DD3AA-6033-4086-A71A-F3E901BFDA4E}"/>
              </a:ext>
            </a:extLst>
          </p:cNvPr>
          <p:cNvPicPr>
            <a:picLocks noChangeAspect="1"/>
          </p:cNvPicPr>
          <p:nvPr/>
        </p:nvPicPr>
        <p:blipFill>
          <a:blip r:embed="rId2"/>
          <a:stretch>
            <a:fillRect/>
          </a:stretch>
        </p:blipFill>
        <p:spPr>
          <a:xfrm>
            <a:off x="427831" y="1229927"/>
            <a:ext cx="7858125" cy="3077347"/>
          </a:xfrm>
          <a:prstGeom prst="rect">
            <a:avLst/>
          </a:prstGeom>
        </p:spPr>
      </p:pic>
      <p:pic>
        <p:nvPicPr>
          <p:cNvPr id="6" name="圖片 5">
            <a:extLst>
              <a:ext uri="{FF2B5EF4-FFF2-40B4-BE49-F238E27FC236}">
                <a16:creationId xmlns:a16="http://schemas.microsoft.com/office/drawing/2014/main" id="{8FCEA80E-D620-4188-86AB-26329C431CCA}"/>
              </a:ext>
            </a:extLst>
          </p:cNvPr>
          <p:cNvPicPr>
            <a:picLocks noChangeAspect="1"/>
          </p:cNvPicPr>
          <p:nvPr/>
        </p:nvPicPr>
        <p:blipFill>
          <a:blip r:embed="rId3"/>
          <a:stretch>
            <a:fillRect/>
          </a:stretch>
        </p:blipFill>
        <p:spPr>
          <a:xfrm>
            <a:off x="497681" y="4307274"/>
            <a:ext cx="7788275" cy="2321740"/>
          </a:xfrm>
          <a:prstGeom prst="rect">
            <a:avLst/>
          </a:prstGeom>
        </p:spPr>
      </p:pic>
      <p:sp>
        <p:nvSpPr>
          <p:cNvPr id="7" name="文字方塊 6">
            <a:extLst>
              <a:ext uri="{FF2B5EF4-FFF2-40B4-BE49-F238E27FC236}">
                <a16:creationId xmlns:a16="http://schemas.microsoft.com/office/drawing/2014/main" id="{73CA1201-7E1E-4B2C-AE3A-518C3BE31566}"/>
              </a:ext>
            </a:extLst>
          </p:cNvPr>
          <p:cNvSpPr txBox="1"/>
          <p:nvPr/>
        </p:nvSpPr>
        <p:spPr>
          <a:xfrm>
            <a:off x="666750" y="885825"/>
            <a:ext cx="1903085" cy="369332"/>
          </a:xfrm>
          <a:prstGeom prst="rect">
            <a:avLst/>
          </a:prstGeom>
          <a:noFill/>
        </p:spPr>
        <p:txBody>
          <a:bodyPr wrap="none" rtlCol="0">
            <a:spAutoFit/>
          </a:bodyPr>
          <a:lstStyle/>
          <a:p>
            <a:r>
              <a:rPr lang="en-US" altLang="zh-TW" dirty="0"/>
              <a:t>ZOH control flow</a:t>
            </a:r>
            <a:endParaRPr lang="zh-TW" altLang="en-US" dirty="0"/>
          </a:p>
        </p:txBody>
      </p:sp>
      <p:sp>
        <p:nvSpPr>
          <p:cNvPr id="8" name="文字方塊 7">
            <a:extLst>
              <a:ext uri="{FF2B5EF4-FFF2-40B4-BE49-F238E27FC236}">
                <a16:creationId xmlns:a16="http://schemas.microsoft.com/office/drawing/2014/main" id="{7AAFB037-ED2A-4AAE-BBDE-54E6A346FB95}"/>
              </a:ext>
            </a:extLst>
          </p:cNvPr>
          <p:cNvSpPr txBox="1"/>
          <p:nvPr/>
        </p:nvSpPr>
        <p:spPr>
          <a:xfrm>
            <a:off x="497681" y="3947082"/>
            <a:ext cx="2108269" cy="369332"/>
          </a:xfrm>
          <a:prstGeom prst="rect">
            <a:avLst/>
          </a:prstGeom>
          <a:noFill/>
        </p:spPr>
        <p:txBody>
          <a:bodyPr wrap="none" rtlCol="0">
            <a:spAutoFit/>
          </a:bodyPr>
          <a:lstStyle/>
          <a:p>
            <a:r>
              <a:rPr lang="en-US" altLang="zh-TW" dirty="0"/>
              <a:t>V(t) </a:t>
            </a:r>
            <a:r>
              <a:rPr lang="zh-TW" altLang="en-US" dirty="0"/>
              <a:t>轉為 </a:t>
            </a:r>
            <a:r>
              <a:rPr lang="en-US" altLang="zh-TW" dirty="0"/>
              <a:t>step </a:t>
            </a:r>
            <a:r>
              <a:rPr lang="zh-TW" altLang="en-US" dirty="0"/>
              <a:t>集合</a:t>
            </a:r>
          </a:p>
        </p:txBody>
      </p:sp>
    </p:spTree>
    <p:extLst>
      <p:ext uri="{BB962C8B-B14F-4D97-AF65-F5344CB8AC3E}">
        <p14:creationId xmlns:p14="http://schemas.microsoft.com/office/powerpoint/2010/main" val="372117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F5AA1-F624-4087-9449-5798CD174DCE}"/>
              </a:ext>
            </a:extLst>
          </p:cNvPr>
          <p:cNvSpPr>
            <a:spLocks noGrp="1"/>
          </p:cNvSpPr>
          <p:nvPr>
            <p:ph type="title"/>
          </p:nvPr>
        </p:nvSpPr>
        <p:spPr/>
        <p:txBody>
          <a:bodyPr/>
          <a:lstStyle/>
          <a:p>
            <a:r>
              <a:rPr lang="en-US" altLang="zh-TW" dirty="0"/>
              <a:t>ZOH</a:t>
            </a:r>
            <a:r>
              <a:rPr lang="zh-TW" altLang="en-US" dirty="0"/>
              <a:t> </a:t>
            </a:r>
            <a:r>
              <a:rPr lang="en-US" altLang="zh-TW" dirty="0"/>
              <a:t>method </a:t>
            </a:r>
            <a:r>
              <a:rPr lang="zh-TW" altLang="en-US" dirty="0"/>
              <a:t>推導</a:t>
            </a:r>
          </a:p>
        </p:txBody>
      </p:sp>
      <p:sp>
        <p:nvSpPr>
          <p:cNvPr id="4" name="投影片編號版面配置區 3">
            <a:extLst>
              <a:ext uri="{FF2B5EF4-FFF2-40B4-BE49-F238E27FC236}">
                <a16:creationId xmlns:a16="http://schemas.microsoft.com/office/drawing/2014/main" id="{F75D2A1E-AA2E-4E29-A44F-9D6F854DF83E}"/>
              </a:ext>
            </a:extLst>
          </p:cNvPr>
          <p:cNvSpPr>
            <a:spLocks noGrp="1"/>
          </p:cNvSpPr>
          <p:nvPr>
            <p:ph type="sldNum" sz="quarter" idx="12"/>
          </p:nvPr>
        </p:nvSpPr>
        <p:spPr/>
        <p:txBody>
          <a:bodyPr/>
          <a:lstStyle/>
          <a:p>
            <a:fld id="{FC175A1F-17AA-440E-A787-FA438D8C8862}" type="slidenum">
              <a:rPr lang="zh-TW" altLang="en-US" smtClean="0"/>
              <a:pPr/>
              <a:t>32</a:t>
            </a:fld>
            <a:endParaRPr lang="zh-TW" altLang="en-US"/>
          </a:p>
        </p:txBody>
      </p:sp>
      <p:pic>
        <p:nvPicPr>
          <p:cNvPr id="5" name="圖片 4">
            <a:extLst>
              <a:ext uri="{FF2B5EF4-FFF2-40B4-BE49-F238E27FC236}">
                <a16:creationId xmlns:a16="http://schemas.microsoft.com/office/drawing/2014/main" id="{343CC3FC-3B8A-4508-BC51-5D0926A95FF4}"/>
              </a:ext>
            </a:extLst>
          </p:cNvPr>
          <p:cNvPicPr>
            <a:picLocks noChangeAspect="1"/>
          </p:cNvPicPr>
          <p:nvPr/>
        </p:nvPicPr>
        <p:blipFill>
          <a:blip r:embed="rId2"/>
          <a:stretch>
            <a:fillRect/>
          </a:stretch>
        </p:blipFill>
        <p:spPr>
          <a:xfrm>
            <a:off x="628650" y="1676643"/>
            <a:ext cx="7886700" cy="2530848"/>
          </a:xfrm>
          <a:prstGeom prst="rect">
            <a:avLst/>
          </a:prstGeom>
        </p:spPr>
      </p:pic>
      <p:sp>
        <p:nvSpPr>
          <p:cNvPr id="6" name="文字方塊 5">
            <a:extLst>
              <a:ext uri="{FF2B5EF4-FFF2-40B4-BE49-F238E27FC236}">
                <a16:creationId xmlns:a16="http://schemas.microsoft.com/office/drawing/2014/main" id="{BBE9BBB0-A8F1-4FDF-9631-1CBF5B0A0073}"/>
              </a:ext>
            </a:extLst>
          </p:cNvPr>
          <p:cNvSpPr txBox="1"/>
          <p:nvPr/>
        </p:nvSpPr>
        <p:spPr>
          <a:xfrm>
            <a:off x="381000" y="898421"/>
            <a:ext cx="7137400" cy="646331"/>
          </a:xfrm>
          <a:prstGeom prst="rect">
            <a:avLst/>
          </a:prstGeom>
          <a:noFill/>
        </p:spPr>
        <p:txBody>
          <a:bodyPr wrap="square" rtlCol="0">
            <a:spAutoFit/>
          </a:bodyPr>
          <a:lstStyle/>
          <a:p>
            <a:r>
              <a:rPr lang="en-US" altLang="zh-TW" dirty="0"/>
              <a:t>V(t)</a:t>
            </a:r>
            <a:r>
              <a:rPr lang="zh-TW" altLang="en-US" dirty="0"/>
              <a:t>轉為 </a:t>
            </a:r>
            <a:r>
              <a:rPr lang="en-US" altLang="zh-TW" dirty="0"/>
              <a:t>V(S) domain  ,</a:t>
            </a:r>
            <a:r>
              <a:rPr lang="zh-TW" altLang="en-US" dirty="0"/>
              <a:t> 原因 </a:t>
            </a:r>
            <a:r>
              <a:rPr lang="en-US" altLang="zh-TW" dirty="0"/>
              <a:t>:</a:t>
            </a:r>
            <a:r>
              <a:rPr lang="zh-TW" altLang="en-US" dirty="0"/>
              <a:t> 經過</a:t>
            </a:r>
            <a:r>
              <a:rPr lang="en-US" altLang="zh-TW" dirty="0"/>
              <a:t>(G(s)</a:t>
            </a:r>
            <a:r>
              <a:rPr lang="zh-TW" altLang="en-US" dirty="0"/>
              <a:t> </a:t>
            </a:r>
            <a:r>
              <a:rPr lang="en-US" altLang="zh-TW" dirty="0"/>
              <a:t>transfer function </a:t>
            </a:r>
            <a:r>
              <a:rPr lang="zh-TW" altLang="en-US" dirty="0"/>
              <a:t>後 產生 </a:t>
            </a:r>
            <a:r>
              <a:rPr lang="en-US" altLang="zh-TW" dirty="0"/>
              <a:t>Y(S))</a:t>
            </a:r>
            <a:r>
              <a:rPr lang="zh-TW" altLang="en-US" dirty="0"/>
              <a:t> 需要 </a:t>
            </a:r>
            <a:r>
              <a:rPr lang="en-US" altLang="zh-TW" dirty="0"/>
              <a:t>input </a:t>
            </a:r>
            <a:r>
              <a:rPr lang="zh-TW" altLang="en-US" dirty="0"/>
              <a:t>也是</a:t>
            </a:r>
            <a:r>
              <a:rPr lang="en-US" altLang="zh-TW" dirty="0"/>
              <a:t>s domain</a:t>
            </a:r>
            <a:r>
              <a:rPr lang="zh-TW" altLang="en-US" dirty="0"/>
              <a:t> </a:t>
            </a:r>
            <a:r>
              <a:rPr lang="en-US" altLang="zh-TW" dirty="0"/>
              <a:t>(</a:t>
            </a:r>
            <a:r>
              <a:rPr lang="zh-TW" altLang="en-US" dirty="0"/>
              <a:t>左下</a:t>
            </a:r>
            <a:r>
              <a:rPr lang="en-US" altLang="zh-TW" dirty="0"/>
              <a:t>fig)</a:t>
            </a:r>
            <a:endParaRPr lang="zh-TW" altLang="en-US" dirty="0"/>
          </a:p>
        </p:txBody>
      </p:sp>
      <p:pic>
        <p:nvPicPr>
          <p:cNvPr id="7" name="圖片 6">
            <a:extLst>
              <a:ext uri="{FF2B5EF4-FFF2-40B4-BE49-F238E27FC236}">
                <a16:creationId xmlns:a16="http://schemas.microsoft.com/office/drawing/2014/main" id="{18AED4F6-0A7D-4E2D-955B-E5EB382146FC}"/>
              </a:ext>
            </a:extLst>
          </p:cNvPr>
          <p:cNvPicPr>
            <a:picLocks noChangeAspect="1"/>
          </p:cNvPicPr>
          <p:nvPr/>
        </p:nvPicPr>
        <p:blipFill>
          <a:blip r:embed="rId3"/>
          <a:stretch>
            <a:fillRect/>
          </a:stretch>
        </p:blipFill>
        <p:spPr>
          <a:xfrm>
            <a:off x="300038" y="4519126"/>
            <a:ext cx="4076700" cy="904875"/>
          </a:xfrm>
          <a:prstGeom prst="rect">
            <a:avLst/>
          </a:prstGeom>
        </p:spPr>
      </p:pic>
      <p:pic>
        <p:nvPicPr>
          <p:cNvPr id="8" name="圖片 7">
            <a:extLst>
              <a:ext uri="{FF2B5EF4-FFF2-40B4-BE49-F238E27FC236}">
                <a16:creationId xmlns:a16="http://schemas.microsoft.com/office/drawing/2014/main" id="{219D3EB7-AB6A-49D5-B3D9-2AF31FE39C07}"/>
              </a:ext>
            </a:extLst>
          </p:cNvPr>
          <p:cNvPicPr>
            <a:picLocks noChangeAspect="1"/>
          </p:cNvPicPr>
          <p:nvPr/>
        </p:nvPicPr>
        <p:blipFill>
          <a:blip r:embed="rId4"/>
          <a:stretch>
            <a:fillRect/>
          </a:stretch>
        </p:blipFill>
        <p:spPr>
          <a:xfrm>
            <a:off x="4638674" y="4207491"/>
            <a:ext cx="4205288" cy="1707175"/>
          </a:xfrm>
          <a:prstGeom prst="rect">
            <a:avLst/>
          </a:prstGeom>
        </p:spPr>
      </p:pic>
      <p:sp>
        <p:nvSpPr>
          <p:cNvPr id="9" name="文字方塊 8">
            <a:extLst>
              <a:ext uri="{FF2B5EF4-FFF2-40B4-BE49-F238E27FC236}">
                <a16:creationId xmlns:a16="http://schemas.microsoft.com/office/drawing/2014/main" id="{1878D052-E616-49BA-8168-FCEC887188BC}"/>
              </a:ext>
            </a:extLst>
          </p:cNvPr>
          <p:cNvSpPr txBox="1"/>
          <p:nvPr/>
        </p:nvSpPr>
        <p:spPr>
          <a:xfrm>
            <a:off x="4775200" y="5914666"/>
            <a:ext cx="2416175" cy="369332"/>
          </a:xfrm>
          <a:prstGeom prst="rect">
            <a:avLst/>
          </a:prstGeom>
          <a:noFill/>
        </p:spPr>
        <p:txBody>
          <a:bodyPr wrap="square" rtlCol="0">
            <a:spAutoFit/>
          </a:bodyPr>
          <a:lstStyle/>
          <a:p>
            <a:r>
              <a:rPr lang="zh-TW" altLang="en-US" dirty="0"/>
              <a:t>由</a:t>
            </a:r>
            <a:r>
              <a:rPr lang="en-US" altLang="zh-TW" dirty="0"/>
              <a:t>(</a:t>
            </a:r>
            <a:r>
              <a:rPr lang="zh-TW" altLang="en-US" dirty="0"/>
              <a:t>左下</a:t>
            </a:r>
            <a:r>
              <a:rPr lang="en-US" altLang="zh-TW" dirty="0"/>
              <a:t>fig)</a:t>
            </a:r>
            <a:r>
              <a:rPr lang="zh-TW" altLang="en-US" dirty="0"/>
              <a:t> 寫出右式</a:t>
            </a:r>
            <a:endParaRPr lang="en-US" altLang="zh-TW" dirty="0"/>
          </a:p>
        </p:txBody>
      </p:sp>
    </p:spTree>
    <p:extLst>
      <p:ext uri="{BB962C8B-B14F-4D97-AF65-F5344CB8AC3E}">
        <p14:creationId xmlns:p14="http://schemas.microsoft.com/office/powerpoint/2010/main" val="380740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A5CEAE-CFD5-4027-8456-5B173742D768}"/>
              </a:ext>
            </a:extLst>
          </p:cNvPr>
          <p:cNvSpPr>
            <a:spLocks noGrp="1"/>
          </p:cNvSpPr>
          <p:nvPr>
            <p:ph type="title"/>
          </p:nvPr>
        </p:nvSpPr>
        <p:spPr/>
        <p:txBody>
          <a:bodyPr/>
          <a:lstStyle/>
          <a:p>
            <a:r>
              <a:rPr lang="en-US" altLang="zh-TW" dirty="0"/>
              <a:t>ZOH</a:t>
            </a:r>
            <a:r>
              <a:rPr lang="zh-TW" altLang="en-US" dirty="0"/>
              <a:t> </a:t>
            </a:r>
            <a:r>
              <a:rPr lang="en-US" altLang="zh-TW" dirty="0"/>
              <a:t>method </a:t>
            </a:r>
            <a:r>
              <a:rPr lang="zh-TW" altLang="en-US" dirty="0"/>
              <a:t>推導</a:t>
            </a:r>
          </a:p>
        </p:txBody>
      </p:sp>
      <p:sp>
        <p:nvSpPr>
          <p:cNvPr id="3" name="內容版面配置區 2">
            <a:extLst>
              <a:ext uri="{FF2B5EF4-FFF2-40B4-BE49-F238E27FC236}">
                <a16:creationId xmlns:a16="http://schemas.microsoft.com/office/drawing/2014/main" id="{F20540AE-74CB-4532-9E51-0E4035EF5EA9}"/>
              </a:ext>
            </a:extLst>
          </p:cNvPr>
          <p:cNvSpPr>
            <a:spLocks noGrp="1"/>
          </p:cNvSpPr>
          <p:nvPr>
            <p:ph idx="1"/>
          </p:nvPr>
        </p:nvSpPr>
        <p:spPr>
          <a:xfrm>
            <a:off x="377825" y="838200"/>
            <a:ext cx="8434388" cy="733425"/>
          </a:xfrm>
        </p:spPr>
        <p:txBody>
          <a:bodyPr/>
          <a:lstStyle/>
          <a:p>
            <a:r>
              <a:rPr lang="zh-TW" altLang="en-US" dirty="0"/>
              <a:t>開始轉換 </a:t>
            </a:r>
            <a:r>
              <a:rPr lang="en-US" altLang="zh-TW" dirty="0"/>
              <a:t>z transform</a:t>
            </a:r>
            <a:endParaRPr lang="zh-TW" altLang="en-US" dirty="0"/>
          </a:p>
        </p:txBody>
      </p:sp>
      <p:sp>
        <p:nvSpPr>
          <p:cNvPr id="4" name="投影片編號版面配置區 3">
            <a:extLst>
              <a:ext uri="{FF2B5EF4-FFF2-40B4-BE49-F238E27FC236}">
                <a16:creationId xmlns:a16="http://schemas.microsoft.com/office/drawing/2014/main" id="{9ED2A0EA-3037-4F03-A929-0A4FC52EC65D}"/>
              </a:ext>
            </a:extLst>
          </p:cNvPr>
          <p:cNvSpPr>
            <a:spLocks noGrp="1"/>
          </p:cNvSpPr>
          <p:nvPr>
            <p:ph type="sldNum" sz="quarter" idx="12"/>
          </p:nvPr>
        </p:nvSpPr>
        <p:spPr/>
        <p:txBody>
          <a:bodyPr/>
          <a:lstStyle/>
          <a:p>
            <a:fld id="{FC175A1F-17AA-440E-A787-FA438D8C8862}" type="slidenum">
              <a:rPr lang="zh-TW" altLang="en-US" smtClean="0"/>
              <a:pPr/>
              <a:t>33</a:t>
            </a:fld>
            <a:endParaRPr lang="zh-TW" altLang="en-US"/>
          </a:p>
        </p:txBody>
      </p:sp>
      <p:grpSp>
        <p:nvGrpSpPr>
          <p:cNvPr id="9" name="群組 8">
            <a:extLst>
              <a:ext uri="{FF2B5EF4-FFF2-40B4-BE49-F238E27FC236}">
                <a16:creationId xmlns:a16="http://schemas.microsoft.com/office/drawing/2014/main" id="{69837A96-41A7-4693-B6D6-1A6B752098F7}"/>
              </a:ext>
            </a:extLst>
          </p:cNvPr>
          <p:cNvGrpSpPr/>
          <p:nvPr/>
        </p:nvGrpSpPr>
        <p:grpSpPr>
          <a:xfrm>
            <a:off x="331787" y="1314234"/>
            <a:ext cx="7233444" cy="2237004"/>
            <a:chOff x="196056" y="1348337"/>
            <a:chExt cx="8751887" cy="2898442"/>
          </a:xfrm>
        </p:grpSpPr>
        <p:pic>
          <p:nvPicPr>
            <p:cNvPr id="5" name="圖片 4">
              <a:extLst>
                <a:ext uri="{FF2B5EF4-FFF2-40B4-BE49-F238E27FC236}">
                  <a16:creationId xmlns:a16="http://schemas.microsoft.com/office/drawing/2014/main" id="{2F4B921E-9841-4783-9982-10048B1240CB}"/>
                </a:ext>
              </a:extLst>
            </p:cNvPr>
            <p:cNvPicPr>
              <a:picLocks noChangeAspect="1"/>
            </p:cNvPicPr>
            <p:nvPr/>
          </p:nvPicPr>
          <p:blipFill>
            <a:blip r:embed="rId3"/>
            <a:stretch>
              <a:fillRect/>
            </a:stretch>
          </p:blipFill>
          <p:spPr>
            <a:xfrm>
              <a:off x="196056" y="1348337"/>
              <a:ext cx="8751887" cy="2898442"/>
            </a:xfrm>
            <a:prstGeom prst="rect">
              <a:avLst/>
            </a:prstGeom>
          </p:spPr>
        </p:pic>
        <p:sp>
          <p:nvSpPr>
            <p:cNvPr id="6" name="矩形 5">
              <a:extLst>
                <a:ext uri="{FF2B5EF4-FFF2-40B4-BE49-F238E27FC236}">
                  <a16:creationId xmlns:a16="http://schemas.microsoft.com/office/drawing/2014/main" id="{C667B81B-726D-486E-A3C4-37BFFABEF545}"/>
                </a:ext>
              </a:extLst>
            </p:cNvPr>
            <p:cNvSpPr/>
            <p:nvPr/>
          </p:nvSpPr>
          <p:spPr bwMode="auto">
            <a:xfrm>
              <a:off x="590550" y="2921544"/>
              <a:ext cx="581025" cy="38275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1" lang="en-US" altLang="zh-TW" sz="1200" b="1" i="0" u="none" strike="noStrike" cap="none" normalizeH="0" baseline="0" dirty="0">
                  <a:ln>
                    <a:noFill/>
                  </a:ln>
                  <a:solidFill>
                    <a:schemeClr val="tx1"/>
                  </a:solidFill>
                  <a:effectLst/>
                  <a:latin typeface="Arial" charset="0"/>
                  <a:ea typeface="新細明體" pitchFamily="18" charset="-120"/>
                </a:rPr>
                <a:t>Y(Z)</a:t>
              </a:r>
              <a:endParaRPr kumimoji="1" lang="zh-TW" altLang="en-US" sz="1200" b="1" i="0" u="none" strike="noStrike" cap="none" normalizeH="0" baseline="0" dirty="0">
                <a:ln>
                  <a:noFill/>
                </a:ln>
                <a:solidFill>
                  <a:schemeClr val="tx1"/>
                </a:solidFill>
                <a:effectLst/>
                <a:latin typeface="Arial" charset="0"/>
                <a:ea typeface="新細明體" pitchFamily="18" charset="-120"/>
              </a:endParaRPr>
            </a:p>
          </p:txBody>
        </p:sp>
        <p:sp>
          <p:nvSpPr>
            <p:cNvPr id="7" name="矩形 6">
              <a:extLst>
                <a:ext uri="{FF2B5EF4-FFF2-40B4-BE49-F238E27FC236}">
                  <a16:creationId xmlns:a16="http://schemas.microsoft.com/office/drawing/2014/main" id="{A1C26E02-FEA1-47D8-B067-A5C7A2FA6A81}"/>
                </a:ext>
              </a:extLst>
            </p:cNvPr>
            <p:cNvSpPr/>
            <p:nvPr/>
          </p:nvSpPr>
          <p:spPr bwMode="auto">
            <a:xfrm>
              <a:off x="5029200" y="2921544"/>
              <a:ext cx="581025" cy="38275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1" lang="en-US" altLang="zh-TW" sz="1200" b="1" i="0" u="none" strike="noStrike" cap="none" normalizeH="0" baseline="0" dirty="0">
                  <a:ln>
                    <a:noFill/>
                  </a:ln>
                  <a:solidFill>
                    <a:schemeClr val="tx1"/>
                  </a:solidFill>
                  <a:effectLst/>
                  <a:latin typeface="Arial" charset="0"/>
                  <a:ea typeface="新細明體" pitchFamily="18" charset="-120"/>
                </a:rPr>
                <a:t>Y(Z)</a:t>
              </a:r>
              <a:endParaRPr kumimoji="1" lang="zh-TW" altLang="en-US" sz="1200" b="1" i="0" u="none" strike="noStrike" cap="none" normalizeH="0" baseline="0" dirty="0">
                <a:ln>
                  <a:noFill/>
                </a:ln>
                <a:solidFill>
                  <a:schemeClr val="tx1"/>
                </a:solidFill>
                <a:effectLst/>
                <a:latin typeface="Arial" charset="0"/>
                <a:ea typeface="新細明體" pitchFamily="18" charset="-120"/>
              </a:endParaRPr>
            </a:p>
          </p:txBody>
        </p:sp>
      </p:grpSp>
      <p:pic>
        <p:nvPicPr>
          <p:cNvPr id="8" name="圖片 7">
            <a:extLst>
              <a:ext uri="{FF2B5EF4-FFF2-40B4-BE49-F238E27FC236}">
                <a16:creationId xmlns:a16="http://schemas.microsoft.com/office/drawing/2014/main" id="{22625AAF-C2E5-489A-AD4C-3910C08D9F59}"/>
              </a:ext>
            </a:extLst>
          </p:cNvPr>
          <p:cNvPicPr>
            <a:picLocks noChangeAspect="1"/>
          </p:cNvPicPr>
          <p:nvPr/>
        </p:nvPicPr>
        <p:blipFill>
          <a:blip r:embed="rId4"/>
          <a:stretch>
            <a:fillRect/>
          </a:stretch>
        </p:blipFill>
        <p:spPr>
          <a:xfrm>
            <a:off x="331787" y="3780639"/>
            <a:ext cx="8434388" cy="2611221"/>
          </a:xfrm>
          <a:prstGeom prst="rect">
            <a:avLst/>
          </a:prstGeom>
        </p:spPr>
      </p:pic>
      <p:sp>
        <p:nvSpPr>
          <p:cNvPr id="10" name="內容版面配置區 2">
            <a:extLst>
              <a:ext uri="{FF2B5EF4-FFF2-40B4-BE49-F238E27FC236}">
                <a16:creationId xmlns:a16="http://schemas.microsoft.com/office/drawing/2014/main" id="{A6E667A0-4647-49F9-A361-44A6C5315411}"/>
              </a:ext>
            </a:extLst>
          </p:cNvPr>
          <p:cNvSpPr txBox="1">
            <a:spLocks/>
          </p:cNvSpPr>
          <p:nvPr/>
        </p:nvSpPr>
        <p:spPr bwMode="auto">
          <a:xfrm>
            <a:off x="377825" y="3300740"/>
            <a:ext cx="8434388" cy="733425"/>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385763" indent="-385763" algn="l" rtl="0" eaLnBrk="1" fontAlgn="base" hangingPunct="1">
              <a:lnSpc>
                <a:spcPct val="93000"/>
              </a:lnSpc>
              <a:spcBef>
                <a:spcPct val="50000"/>
              </a:spcBef>
              <a:spcAft>
                <a:spcPct val="0"/>
              </a:spcAft>
              <a:buClr>
                <a:schemeClr val="tx2"/>
              </a:buClr>
              <a:buFont typeface="Symbol" pitchFamily="18" charset="2"/>
              <a:buChar char="·"/>
              <a:defRPr kumimoji="1" sz="2400">
                <a:solidFill>
                  <a:srgbClr val="000000"/>
                </a:solidFill>
                <a:latin typeface="+mn-lt"/>
                <a:ea typeface="+mn-ea"/>
                <a:cs typeface="+mn-cs"/>
              </a:defRPr>
            </a:lvl1pPr>
            <a:lvl2pPr marL="744538" indent="-244475" algn="l" rtl="0" eaLnBrk="1" fontAlgn="base" hangingPunct="1">
              <a:lnSpc>
                <a:spcPct val="88000"/>
              </a:lnSpc>
              <a:spcBef>
                <a:spcPct val="25000"/>
              </a:spcBef>
              <a:spcAft>
                <a:spcPct val="0"/>
              </a:spcAft>
              <a:buClr>
                <a:srgbClr val="AA009A"/>
              </a:buClr>
              <a:buSzPct val="90000"/>
              <a:buFont typeface="Symbol" pitchFamily="18" charset="2"/>
              <a:buChar char="-"/>
              <a:defRPr kumimoji="1" sz="2200">
                <a:solidFill>
                  <a:srgbClr val="000000"/>
                </a:solidFill>
                <a:latin typeface="+mn-lt"/>
                <a:ea typeface="+mn-ea"/>
              </a:defRPr>
            </a:lvl2pPr>
            <a:lvl3pPr marL="1146175" indent="-238125" algn="l" rtl="0" eaLnBrk="1" fontAlgn="base" hangingPunct="1">
              <a:lnSpc>
                <a:spcPct val="87000"/>
              </a:lnSpc>
              <a:spcBef>
                <a:spcPct val="10000"/>
              </a:spcBef>
              <a:spcAft>
                <a:spcPct val="0"/>
              </a:spcAft>
              <a:buClr>
                <a:srgbClr val="1908BC"/>
              </a:buClr>
              <a:buFont typeface="Symbol" pitchFamily="18" charset="2"/>
              <a:buChar char="*"/>
              <a:defRPr kumimoji="1" sz="2000">
                <a:solidFill>
                  <a:srgbClr val="000000"/>
                </a:solidFill>
                <a:latin typeface="+mn-lt"/>
                <a:ea typeface="+mn-ea"/>
              </a:defRPr>
            </a:lvl3pPr>
            <a:lvl4pPr marL="2032000" indent="-228600" algn="l" rtl="0" eaLnBrk="1" fontAlgn="base" hangingPunct="1">
              <a:spcBef>
                <a:spcPct val="20000"/>
              </a:spcBef>
              <a:spcAft>
                <a:spcPct val="0"/>
              </a:spcAft>
              <a:buClr>
                <a:srgbClr val="2452AE"/>
              </a:buClr>
              <a:buFont typeface="Symbol" pitchFamily="18" charset="2"/>
              <a:buChar char="à"/>
              <a:defRPr kumimoji="1" sz="1800">
                <a:solidFill>
                  <a:srgbClr val="000000"/>
                </a:solidFill>
                <a:latin typeface="+mn-lt"/>
                <a:ea typeface="+mn-ea"/>
              </a:defRPr>
            </a:lvl4pPr>
            <a:lvl5pPr marL="2451100" indent="-228600" algn="l" rtl="0" eaLnBrk="1" fontAlgn="base" hangingPunct="1">
              <a:spcBef>
                <a:spcPct val="20000"/>
              </a:spcBef>
              <a:spcAft>
                <a:spcPct val="0"/>
              </a:spcAft>
              <a:buChar char="•"/>
              <a:defRPr kumimoji="1" sz="1600">
                <a:solidFill>
                  <a:schemeClr val="tx1"/>
                </a:solidFill>
                <a:latin typeface="Times New Roman" pitchFamily="18" charset="0"/>
                <a:ea typeface="+mn-ea"/>
              </a:defRPr>
            </a:lvl5pPr>
            <a:lvl6pPr marL="29083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6pPr>
            <a:lvl7pPr marL="33655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7pPr>
            <a:lvl8pPr marL="38227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8pPr>
            <a:lvl9pPr marL="42799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9pPr>
          </a:lstStyle>
          <a:p>
            <a:r>
              <a:rPr lang="zh-TW" altLang="en-US" kern="0" dirty="0"/>
              <a:t>實例</a:t>
            </a:r>
          </a:p>
        </p:txBody>
      </p:sp>
    </p:spTree>
    <p:extLst>
      <p:ext uri="{BB962C8B-B14F-4D97-AF65-F5344CB8AC3E}">
        <p14:creationId xmlns:p14="http://schemas.microsoft.com/office/powerpoint/2010/main" val="5024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2FD65-362F-47D2-9578-EB7DEFE76347}"/>
              </a:ext>
            </a:extLst>
          </p:cNvPr>
          <p:cNvSpPr>
            <a:spLocks noGrp="1"/>
          </p:cNvSpPr>
          <p:nvPr>
            <p:ph type="title"/>
          </p:nvPr>
        </p:nvSpPr>
        <p:spPr>
          <a:xfrm>
            <a:off x="381000" y="149873"/>
            <a:ext cx="8451850" cy="574967"/>
          </a:xfrm>
        </p:spPr>
        <p:txBody>
          <a:bodyPr/>
          <a:lstStyle/>
          <a:p>
            <a:r>
              <a:rPr lang="en-US" altLang="zh-TW" dirty="0"/>
              <a:t>Designing for the zero order hold</a:t>
            </a:r>
            <a:endParaRPr lang="zh-TW" altLang="en-US" dirty="0"/>
          </a:p>
        </p:txBody>
      </p:sp>
      <p:sp>
        <p:nvSpPr>
          <p:cNvPr id="3" name="內容版面配置區 2">
            <a:extLst>
              <a:ext uri="{FF2B5EF4-FFF2-40B4-BE49-F238E27FC236}">
                <a16:creationId xmlns:a16="http://schemas.microsoft.com/office/drawing/2014/main" id="{3C21ABC0-B97E-44AA-B71B-C2BDDDF89C43}"/>
              </a:ext>
            </a:extLst>
          </p:cNvPr>
          <p:cNvSpPr>
            <a:spLocks noGrp="1"/>
          </p:cNvSpPr>
          <p:nvPr>
            <p:ph idx="1"/>
          </p:nvPr>
        </p:nvSpPr>
        <p:spPr>
          <a:xfrm>
            <a:off x="377825" y="838199"/>
            <a:ext cx="8434388" cy="847725"/>
          </a:xfrm>
        </p:spPr>
        <p:txBody>
          <a:bodyPr/>
          <a:lstStyle/>
          <a:p>
            <a:r>
              <a:rPr lang="en-US" altLang="zh-TW" dirty="0" err="1"/>
              <a:t>Motar</a:t>
            </a:r>
            <a:r>
              <a:rPr lang="en-US" altLang="zh-TW" dirty="0"/>
              <a:t> control system (this chapter will introduce the what digital computer can do )</a:t>
            </a:r>
            <a:endParaRPr lang="zh-TW" altLang="en-US" dirty="0"/>
          </a:p>
        </p:txBody>
      </p:sp>
      <p:sp>
        <p:nvSpPr>
          <p:cNvPr id="4" name="投影片編號版面配置區 3">
            <a:extLst>
              <a:ext uri="{FF2B5EF4-FFF2-40B4-BE49-F238E27FC236}">
                <a16:creationId xmlns:a16="http://schemas.microsoft.com/office/drawing/2014/main" id="{B57181BC-9385-47CA-8D4F-EBB0869D62E7}"/>
              </a:ext>
            </a:extLst>
          </p:cNvPr>
          <p:cNvSpPr>
            <a:spLocks noGrp="1"/>
          </p:cNvSpPr>
          <p:nvPr>
            <p:ph type="sldNum" sz="quarter" idx="12"/>
          </p:nvPr>
        </p:nvSpPr>
        <p:spPr/>
        <p:txBody>
          <a:bodyPr/>
          <a:lstStyle/>
          <a:p>
            <a:fld id="{FC175A1F-17AA-440E-A787-FA438D8C8862}" type="slidenum">
              <a:rPr lang="zh-TW" altLang="en-US" smtClean="0"/>
              <a:pPr/>
              <a:t>34</a:t>
            </a:fld>
            <a:endParaRPr lang="zh-TW" altLang="en-US"/>
          </a:p>
        </p:txBody>
      </p:sp>
      <p:pic>
        <p:nvPicPr>
          <p:cNvPr id="5" name="圖片 4">
            <a:extLst>
              <a:ext uri="{FF2B5EF4-FFF2-40B4-BE49-F238E27FC236}">
                <a16:creationId xmlns:a16="http://schemas.microsoft.com/office/drawing/2014/main" id="{8AC28C8D-5D0B-40EC-B4C5-8E0C667D34E7}"/>
              </a:ext>
            </a:extLst>
          </p:cNvPr>
          <p:cNvPicPr>
            <a:picLocks noChangeAspect="1"/>
          </p:cNvPicPr>
          <p:nvPr/>
        </p:nvPicPr>
        <p:blipFill>
          <a:blip r:embed="rId2"/>
          <a:stretch>
            <a:fillRect/>
          </a:stretch>
        </p:blipFill>
        <p:spPr>
          <a:xfrm>
            <a:off x="155575" y="1685924"/>
            <a:ext cx="8832850" cy="2809439"/>
          </a:xfrm>
          <a:prstGeom prst="rect">
            <a:avLst/>
          </a:prstGeom>
        </p:spPr>
      </p:pic>
      <p:sp>
        <p:nvSpPr>
          <p:cNvPr id="8" name="內容版面配置區 2">
            <a:extLst>
              <a:ext uri="{FF2B5EF4-FFF2-40B4-BE49-F238E27FC236}">
                <a16:creationId xmlns:a16="http://schemas.microsoft.com/office/drawing/2014/main" id="{89C1B9AD-DF51-449E-B3B0-D8122BC1B28D}"/>
              </a:ext>
            </a:extLst>
          </p:cNvPr>
          <p:cNvSpPr txBox="1">
            <a:spLocks/>
          </p:cNvSpPr>
          <p:nvPr/>
        </p:nvSpPr>
        <p:spPr bwMode="auto">
          <a:xfrm>
            <a:off x="377825" y="4402028"/>
            <a:ext cx="8434388" cy="1744771"/>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385763" indent="-385763" algn="l" rtl="0" eaLnBrk="1" fontAlgn="base" hangingPunct="1">
              <a:lnSpc>
                <a:spcPct val="93000"/>
              </a:lnSpc>
              <a:spcBef>
                <a:spcPct val="50000"/>
              </a:spcBef>
              <a:spcAft>
                <a:spcPct val="0"/>
              </a:spcAft>
              <a:buClr>
                <a:schemeClr val="tx2"/>
              </a:buClr>
              <a:buFont typeface="Symbol" pitchFamily="18" charset="2"/>
              <a:buChar char="·"/>
              <a:defRPr kumimoji="1" sz="2400">
                <a:solidFill>
                  <a:srgbClr val="000000"/>
                </a:solidFill>
                <a:latin typeface="+mn-lt"/>
                <a:ea typeface="+mn-ea"/>
                <a:cs typeface="+mn-cs"/>
              </a:defRPr>
            </a:lvl1pPr>
            <a:lvl2pPr marL="744538" indent="-244475" algn="l" rtl="0" eaLnBrk="1" fontAlgn="base" hangingPunct="1">
              <a:lnSpc>
                <a:spcPct val="88000"/>
              </a:lnSpc>
              <a:spcBef>
                <a:spcPct val="25000"/>
              </a:spcBef>
              <a:spcAft>
                <a:spcPct val="0"/>
              </a:spcAft>
              <a:buClr>
                <a:srgbClr val="AA009A"/>
              </a:buClr>
              <a:buSzPct val="90000"/>
              <a:buFont typeface="Symbol" pitchFamily="18" charset="2"/>
              <a:buChar char="-"/>
              <a:defRPr kumimoji="1" sz="2200">
                <a:solidFill>
                  <a:srgbClr val="000000"/>
                </a:solidFill>
                <a:latin typeface="+mn-lt"/>
                <a:ea typeface="+mn-ea"/>
              </a:defRPr>
            </a:lvl2pPr>
            <a:lvl3pPr marL="1146175" indent="-238125" algn="l" rtl="0" eaLnBrk="1" fontAlgn="base" hangingPunct="1">
              <a:lnSpc>
                <a:spcPct val="87000"/>
              </a:lnSpc>
              <a:spcBef>
                <a:spcPct val="10000"/>
              </a:spcBef>
              <a:spcAft>
                <a:spcPct val="0"/>
              </a:spcAft>
              <a:buClr>
                <a:srgbClr val="1908BC"/>
              </a:buClr>
              <a:buFont typeface="Symbol" pitchFamily="18" charset="2"/>
              <a:buChar char="*"/>
              <a:defRPr kumimoji="1" sz="2000">
                <a:solidFill>
                  <a:srgbClr val="000000"/>
                </a:solidFill>
                <a:latin typeface="+mn-lt"/>
                <a:ea typeface="+mn-ea"/>
              </a:defRPr>
            </a:lvl3pPr>
            <a:lvl4pPr marL="2032000" indent="-228600" algn="l" rtl="0" eaLnBrk="1" fontAlgn="base" hangingPunct="1">
              <a:spcBef>
                <a:spcPct val="20000"/>
              </a:spcBef>
              <a:spcAft>
                <a:spcPct val="0"/>
              </a:spcAft>
              <a:buClr>
                <a:srgbClr val="2452AE"/>
              </a:buClr>
              <a:buFont typeface="Symbol" pitchFamily="18" charset="2"/>
              <a:buChar char="à"/>
              <a:defRPr kumimoji="1" sz="1800">
                <a:solidFill>
                  <a:srgbClr val="000000"/>
                </a:solidFill>
                <a:latin typeface="+mn-lt"/>
                <a:ea typeface="+mn-ea"/>
              </a:defRPr>
            </a:lvl4pPr>
            <a:lvl5pPr marL="2451100" indent="-228600" algn="l" rtl="0" eaLnBrk="1" fontAlgn="base" hangingPunct="1">
              <a:spcBef>
                <a:spcPct val="20000"/>
              </a:spcBef>
              <a:spcAft>
                <a:spcPct val="0"/>
              </a:spcAft>
              <a:buChar char="•"/>
              <a:defRPr kumimoji="1" sz="1600">
                <a:solidFill>
                  <a:schemeClr val="tx1"/>
                </a:solidFill>
                <a:latin typeface="Times New Roman" pitchFamily="18" charset="0"/>
                <a:ea typeface="+mn-ea"/>
              </a:defRPr>
            </a:lvl5pPr>
            <a:lvl6pPr marL="29083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6pPr>
            <a:lvl7pPr marL="33655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7pPr>
            <a:lvl8pPr marL="38227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8pPr>
            <a:lvl9pPr marL="42799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9pPr>
          </a:lstStyle>
          <a:p>
            <a:r>
              <a:rPr lang="en-US" altLang="zh-TW" kern="0" dirty="0">
                <a:solidFill>
                  <a:srgbClr val="FF0000"/>
                </a:solidFill>
              </a:rPr>
              <a:t>Method 1 : </a:t>
            </a:r>
            <a:r>
              <a:rPr lang="zh-TW" altLang="en-US" kern="0" dirty="0">
                <a:solidFill>
                  <a:srgbClr val="FF0000"/>
                </a:solidFill>
              </a:rPr>
              <a:t>以下為 </a:t>
            </a:r>
            <a:r>
              <a:rPr lang="en-US" altLang="zh-TW" kern="0" dirty="0">
                <a:solidFill>
                  <a:srgbClr val="FF0000"/>
                </a:solidFill>
              </a:rPr>
              <a:t>model based simulation not physical thing</a:t>
            </a:r>
          </a:p>
          <a:p>
            <a:r>
              <a:rPr lang="zh-TW" altLang="en-US" kern="0" dirty="0">
                <a:solidFill>
                  <a:srgbClr val="FF0000"/>
                </a:solidFill>
              </a:rPr>
              <a:t>為了近似模型 必須將 其他</a:t>
            </a:r>
            <a:r>
              <a:rPr lang="en-US" altLang="zh-TW" kern="0" dirty="0">
                <a:solidFill>
                  <a:srgbClr val="FF0000"/>
                </a:solidFill>
              </a:rPr>
              <a:t>module </a:t>
            </a:r>
            <a:r>
              <a:rPr lang="zh-TW" altLang="en-US" kern="0" dirty="0">
                <a:solidFill>
                  <a:srgbClr val="FF0000"/>
                </a:solidFill>
              </a:rPr>
              <a:t>轉為數位的模型</a:t>
            </a:r>
            <a:endParaRPr lang="en-US" altLang="zh-TW" kern="0" dirty="0">
              <a:solidFill>
                <a:srgbClr val="FF0000"/>
              </a:solidFill>
            </a:endParaRPr>
          </a:p>
          <a:p>
            <a:r>
              <a:rPr lang="zh-TW" altLang="en-US" kern="0" dirty="0">
                <a:solidFill>
                  <a:srgbClr val="FF0000"/>
                </a:solidFill>
              </a:rPr>
              <a:t>然後使用</a:t>
            </a:r>
            <a:r>
              <a:rPr lang="en-US" altLang="zh-TW" kern="0" dirty="0">
                <a:solidFill>
                  <a:srgbClr val="FF0000"/>
                </a:solidFill>
              </a:rPr>
              <a:t>ZOH</a:t>
            </a:r>
            <a:r>
              <a:rPr lang="zh-TW" altLang="en-US" kern="0" dirty="0">
                <a:solidFill>
                  <a:srgbClr val="FF0000"/>
                </a:solidFill>
              </a:rPr>
              <a:t> 方式建模</a:t>
            </a:r>
          </a:p>
        </p:txBody>
      </p:sp>
    </p:spTree>
    <p:extLst>
      <p:ext uri="{BB962C8B-B14F-4D97-AF65-F5344CB8AC3E}">
        <p14:creationId xmlns:p14="http://schemas.microsoft.com/office/powerpoint/2010/main" val="377312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9B1BCE-E502-49B5-A35B-0636B01C4710}"/>
              </a:ext>
            </a:extLst>
          </p:cNvPr>
          <p:cNvSpPr>
            <a:spLocks noGrp="1"/>
          </p:cNvSpPr>
          <p:nvPr>
            <p:ph type="title"/>
          </p:nvPr>
        </p:nvSpPr>
        <p:spPr/>
        <p:txBody>
          <a:bodyPr/>
          <a:lstStyle/>
          <a:p>
            <a:r>
              <a:rPr lang="en-US" altLang="zh-TW" dirty="0"/>
              <a:t>Designing for the zero-order hold</a:t>
            </a:r>
            <a:endParaRPr lang="zh-TW" altLang="en-US" dirty="0"/>
          </a:p>
        </p:txBody>
      </p:sp>
      <p:sp>
        <p:nvSpPr>
          <p:cNvPr id="3" name="內容版面配置區 2">
            <a:extLst>
              <a:ext uri="{FF2B5EF4-FFF2-40B4-BE49-F238E27FC236}">
                <a16:creationId xmlns:a16="http://schemas.microsoft.com/office/drawing/2014/main" id="{55195165-565D-4DD4-A8CE-E23BFDECBBCE}"/>
              </a:ext>
            </a:extLst>
          </p:cNvPr>
          <p:cNvSpPr>
            <a:spLocks noGrp="1"/>
          </p:cNvSpPr>
          <p:nvPr>
            <p:ph idx="1"/>
          </p:nvPr>
        </p:nvSpPr>
        <p:spPr>
          <a:xfrm>
            <a:off x="377825" y="838200"/>
            <a:ext cx="8434388" cy="1264920"/>
          </a:xfrm>
        </p:spPr>
        <p:txBody>
          <a:bodyPr/>
          <a:lstStyle/>
          <a:p>
            <a:r>
              <a:rPr lang="en-US" altLang="zh-TW" sz="1200" dirty="0"/>
              <a:t>Method 2 : Continuous controller design by bode plot and root locus</a:t>
            </a:r>
          </a:p>
          <a:p>
            <a:r>
              <a:rPr lang="zh-TW" altLang="en-US" sz="1200" dirty="0"/>
              <a:t>將 </a:t>
            </a:r>
            <a:r>
              <a:rPr lang="en-US" altLang="zh-TW" sz="1200" dirty="0"/>
              <a:t>continuous controller </a:t>
            </a:r>
            <a:r>
              <a:rPr lang="zh-TW" altLang="en-US" sz="1200" dirty="0"/>
              <a:t>轉為 </a:t>
            </a:r>
            <a:r>
              <a:rPr lang="en-US" altLang="zh-TW" sz="1200" dirty="0"/>
              <a:t>digital </a:t>
            </a:r>
            <a:r>
              <a:rPr lang="zh-TW" altLang="en-US" sz="1200" dirty="0"/>
              <a:t>的方式 一般不會使用</a:t>
            </a:r>
            <a:r>
              <a:rPr lang="en-US" altLang="zh-TW" sz="1200" dirty="0"/>
              <a:t>ZOH</a:t>
            </a:r>
            <a:r>
              <a:rPr lang="zh-TW" altLang="en-US" sz="1200" dirty="0"/>
              <a:t> 因為會有</a:t>
            </a:r>
            <a:r>
              <a:rPr lang="en-US" altLang="zh-TW" sz="1200" dirty="0"/>
              <a:t>2</a:t>
            </a:r>
            <a:r>
              <a:rPr lang="zh-TW" altLang="en-US" sz="1200" dirty="0"/>
              <a:t>次 </a:t>
            </a:r>
            <a:r>
              <a:rPr lang="en-US" altLang="zh-TW" sz="1200" dirty="0"/>
              <a:t>ZOH </a:t>
            </a:r>
            <a:r>
              <a:rPr lang="zh-TW" altLang="en-US" sz="1200" dirty="0"/>
              <a:t>的轉換 造成前面會多一項 </a:t>
            </a:r>
            <a:r>
              <a:rPr lang="en-US" altLang="zh-TW" sz="1200" dirty="0"/>
              <a:t>control unit </a:t>
            </a:r>
          </a:p>
          <a:p>
            <a:r>
              <a:rPr lang="en-US" altLang="zh-TW" sz="1200" dirty="0"/>
              <a:t>Simulink </a:t>
            </a:r>
            <a:r>
              <a:rPr lang="zh-TW" altLang="en-US" sz="1200" dirty="0"/>
              <a:t>中使用</a:t>
            </a:r>
            <a:r>
              <a:rPr lang="en-US" altLang="zh-TW" sz="1200" dirty="0"/>
              <a:t>ZOH</a:t>
            </a:r>
            <a:r>
              <a:rPr lang="zh-TW" altLang="en-US" sz="1200" dirty="0"/>
              <a:t> </a:t>
            </a:r>
            <a:r>
              <a:rPr lang="en-US" altLang="zh-TW" sz="1200" dirty="0"/>
              <a:t>block </a:t>
            </a:r>
            <a:r>
              <a:rPr lang="zh-TW" altLang="en-US" sz="1200" dirty="0"/>
              <a:t>其實是執行了</a:t>
            </a:r>
            <a:r>
              <a:rPr lang="en-US" altLang="zh-TW" sz="1200" dirty="0"/>
              <a:t>2</a:t>
            </a:r>
            <a:r>
              <a:rPr lang="zh-TW" altLang="en-US" sz="1200" dirty="0"/>
              <a:t>次</a:t>
            </a:r>
            <a:r>
              <a:rPr lang="en-US" altLang="zh-TW" sz="1200" dirty="0"/>
              <a:t>(fig </a:t>
            </a:r>
            <a:r>
              <a:rPr lang="zh-TW" altLang="en-US" sz="1200" dirty="0"/>
              <a:t>中間</a:t>
            </a:r>
            <a:r>
              <a:rPr lang="en-US" altLang="zh-TW" sz="1200" dirty="0"/>
              <a:t>)</a:t>
            </a:r>
          </a:p>
          <a:p>
            <a:r>
              <a:rPr lang="zh-TW" altLang="en-US" sz="1200" dirty="0"/>
              <a:t>故常用的方法有 </a:t>
            </a:r>
            <a:r>
              <a:rPr lang="en-US" altLang="zh-TW" sz="1200" dirty="0"/>
              <a:t>Tustin method &amp; Matched method</a:t>
            </a:r>
          </a:p>
          <a:p>
            <a:endParaRPr lang="en-US" altLang="zh-TW" sz="1200" dirty="0"/>
          </a:p>
          <a:p>
            <a:endParaRPr lang="zh-TW" altLang="en-US" sz="1200" dirty="0"/>
          </a:p>
        </p:txBody>
      </p:sp>
      <p:sp>
        <p:nvSpPr>
          <p:cNvPr id="4" name="投影片編號版面配置區 3">
            <a:extLst>
              <a:ext uri="{FF2B5EF4-FFF2-40B4-BE49-F238E27FC236}">
                <a16:creationId xmlns:a16="http://schemas.microsoft.com/office/drawing/2014/main" id="{A1E521DE-F712-4C82-8BFB-DAE52D42A260}"/>
              </a:ext>
            </a:extLst>
          </p:cNvPr>
          <p:cNvSpPr>
            <a:spLocks noGrp="1"/>
          </p:cNvSpPr>
          <p:nvPr>
            <p:ph type="sldNum" sz="quarter" idx="12"/>
          </p:nvPr>
        </p:nvSpPr>
        <p:spPr/>
        <p:txBody>
          <a:bodyPr/>
          <a:lstStyle/>
          <a:p>
            <a:fld id="{FC175A1F-17AA-440E-A787-FA438D8C8862}" type="slidenum">
              <a:rPr lang="zh-TW" altLang="en-US" smtClean="0"/>
              <a:pPr/>
              <a:t>35</a:t>
            </a:fld>
            <a:endParaRPr lang="zh-TW" altLang="en-US"/>
          </a:p>
        </p:txBody>
      </p:sp>
      <p:pic>
        <p:nvPicPr>
          <p:cNvPr id="5" name="圖片 4">
            <a:extLst>
              <a:ext uri="{FF2B5EF4-FFF2-40B4-BE49-F238E27FC236}">
                <a16:creationId xmlns:a16="http://schemas.microsoft.com/office/drawing/2014/main" id="{CE43413B-1A6E-44D4-B8A5-51ABCF33556D}"/>
              </a:ext>
            </a:extLst>
          </p:cNvPr>
          <p:cNvPicPr>
            <a:picLocks noChangeAspect="1"/>
          </p:cNvPicPr>
          <p:nvPr/>
        </p:nvPicPr>
        <p:blipFill>
          <a:blip r:embed="rId2"/>
          <a:stretch>
            <a:fillRect/>
          </a:stretch>
        </p:blipFill>
        <p:spPr>
          <a:xfrm>
            <a:off x="587417" y="3854463"/>
            <a:ext cx="7713303" cy="2179912"/>
          </a:xfrm>
          <a:prstGeom prst="rect">
            <a:avLst/>
          </a:prstGeom>
        </p:spPr>
      </p:pic>
      <p:pic>
        <p:nvPicPr>
          <p:cNvPr id="6" name="圖片 5">
            <a:extLst>
              <a:ext uri="{FF2B5EF4-FFF2-40B4-BE49-F238E27FC236}">
                <a16:creationId xmlns:a16="http://schemas.microsoft.com/office/drawing/2014/main" id="{6EE83D90-8E37-43EC-AA83-5618C854CB25}"/>
              </a:ext>
            </a:extLst>
          </p:cNvPr>
          <p:cNvPicPr>
            <a:picLocks noChangeAspect="1"/>
          </p:cNvPicPr>
          <p:nvPr/>
        </p:nvPicPr>
        <p:blipFill>
          <a:blip r:embed="rId3"/>
          <a:stretch>
            <a:fillRect/>
          </a:stretch>
        </p:blipFill>
        <p:spPr>
          <a:xfrm>
            <a:off x="587417" y="2103120"/>
            <a:ext cx="2803483" cy="1620318"/>
          </a:xfrm>
          <a:prstGeom prst="rect">
            <a:avLst/>
          </a:prstGeom>
        </p:spPr>
      </p:pic>
      <p:pic>
        <p:nvPicPr>
          <p:cNvPr id="7" name="圖片 6">
            <a:extLst>
              <a:ext uri="{FF2B5EF4-FFF2-40B4-BE49-F238E27FC236}">
                <a16:creationId xmlns:a16="http://schemas.microsoft.com/office/drawing/2014/main" id="{412823CF-7EB5-4676-8FE0-9B16EBA8D733}"/>
              </a:ext>
            </a:extLst>
          </p:cNvPr>
          <p:cNvPicPr>
            <a:picLocks noChangeAspect="1"/>
          </p:cNvPicPr>
          <p:nvPr/>
        </p:nvPicPr>
        <p:blipFill>
          <a:blip r:embed="rId4"/>
          <a:stretch>
            <a:fillRect/>
          </a:stretch>
        </p:blipFill>
        <p:spPr>
          <a:xfrm>
            <a:off x="4934903" y="1830921"/>
            <a:ext cx="2525078" cy="1890748"/>
          </a:xfrm>
          <a:prstGeom prst="rect">
            <a:avLst/>
          </a:prstGeom>
        </p:spPr>
      </p:pic>
    </p:spTree>
    <p:extLst>
      <p:ext uri="{BB962C8B-B14F-4D97-AF65-F5344CB8AC3E}">
        <p14:creationId xmlns:p14="http://schemas.microsoft.com/office/powerpoint/2010/main" val="554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2CF8D8-8BF3-49C4-8BCE-56B9CEAD27F7}"/>
              </a:ext>
            </a:extLst>
          </p:cNvPr>
          <p:cNvSpPr>
            <a:spLocks noGrp="1"/>
          </p:cNvSpPr>
          <p:nvPr>
            <p:ph type="title"/>
          </p:nvPr>
        </p:nvSpPr>
        <p:spPr/>
        <p:txBody>
          <a:bodyPr/>
          <a:lstStyle/>
          <a:p>
            <a:r>
              <a:rPr lang="en-US" altLang="zh-TW" dirty="0"/>
              <a:t>Designing for the zero-order hold</a:t>
            </a:r>
            <a:endParaRPr lang="zh-TW" altLang="en-US" dirty="0"/>
          </a:p>
        </p:txBody>
      </p:sp>
      <p:sp>
        <p:nvSpPr>
          <p:cNvPr id="3" name="內容版面配置區 2">
            <a:extLst>
              <a:ext uri="{FF2B5EF4-FFF2-40B4-BE49-F238E27FC236}">
                <a16:creationId xmlns:a16="http://schemas.microsoft.com/office/drawing/2014/main" id="{0CAEE6C3-5999-4C12-8714-ABDDADEBFF9B}"/>
              </a:ext>
            </a:extLst>
          </p:cNvPr>
          <p:cNvSpPr>
            <a:spLocks noGrp="1"/>
          </p:cNvSpPr>
          <p:nvPr>
            <p:ph idx="1"/>
          </p:nvPr>
        </p:nvSpPr>
        <p:spPr>
          <a:xfrm>
            <a:off x="377825" y="838200"/>
            <a:ext cx="8434388" cy="624840"/>
          </a:xfrm>
        </p:spPr>
        <p:txBody>
          <a:bodyPr/>
          <a:lstStyle/>
          <a:p>
            <a:endParaRPr lang="zh-TW" altLang="en-US" dirty="0"/>
          </a:p>
        </p:txBody>
      </p:sp>
      <p:sp>
        <p:nvSpPr>
          <p:cNvPr id="4" name="投影片編號版面配置區 3">
            <a:extLst>
              <a:ext uri="{FF2B5EF4-FFF2-40B4-BE49-F238E27FC236}">
                <a16:creationId xmlns:a16="http://schemas.microsoft.com/office/drawing/2014/main" id="{C3FDE711-69BC-475C-837B-6C65172759C8}"/>
              </a:ext>
            </a:extLst>
          </p:cNvPr>
          <p:cNvSpPr>
            <a:spLocks noGrp="1"/>
          </p:cNvSpPr>
          <p:nvPr>
            <p:ph type="sldNum" sz="quarter" idx="12"/>
          </p:nvPr>
        </p:nvSpPr>
        <p:spPr>
          <a:xfrm>
            <a:off x="7159308" y="5965190"/>
            <a:ext cx="1636712" cy="412750"/>
          </a:xfrm>
        </p:spPr>
        <p:txBody>
          <a:bodyPr/>
          <a:lstStyle/>
          <a:p>
            <a:fld id="{FC175A1F-17AA-440E-A787-FA438D8C8862}" type="slidenum">
              <a:rPr lang="zh-TW" altLang="en-US" smtClean="0"/>
              <a:pPr/>
              <a:t>36</a:t>
            </a:fld>
            <a:endParaRPr lang="zh-TW" altLang="en-US"/>
          </a:p>
        </p:txBody>
      </p:sp>
      <p:grpSp>
        <p:nvGrpSpPr>
          <p:cNvPr id="10" name="群組 9">
            <a:extLst>
              <a:ext uri="{FF2B5EF4-FFF2-40B4-BE49-F238E27FC236}">
                <a16:creationId xmlns:a16="http://schemas.microsoft.com/office/drawing/2014/main" id="{18C7B114-C5C2-4D6A-95CF-6B9CE63FB11D}"/>
              </a:ext>
            </a:extLst>
          </p:cNvPr>
          <p:cNvGrpSpPr/>
          <p:nvPr/>
        </p:nvGrpSpPr>
        <p:grpSpPr>
          <a:xfrm>
            <a:off x="377824" y="1578927"/>
            <a:ext cx="8418195" cy="3923527"/>
            <a:chOff x="693420" y="1679654"/>
            <a:chExt cx="8202612" cy="3923527"/>
          </a:xfrm>
        </p:grpSpPr>
        <p:pic>
          <p:nvPicPr>
            <p:cNvPr id="5" name="圖片 4">
              <a:extLst>
                <a:ext uri="{FF2B5EF4-FFF2-40B4-BE49-F238E27FC236}">
                  <a16:creationId xmlns:a16="http://schemas.microsoft.com/office/drawing/2014/main" id="{4C641481-1517-4AC4-B995-4A5D0134F56E}"/>
                </a:ext>
              </a:extLst>
            </p:cNvPr>
            <p:cNvPicPr>
              <a:picLocks noChangeAspect="1"/>
            </p:cNvPicPr>
            <p:nvPr/>
          </p:nvPicPr>
          <p:blipFill>
            <a:blip r:embed="rId2"/>
            <a:stretch>
              <a:fillRect/>
            </a:stretch>
          </p:blipFill>
          <p:spPr>
            <a:xfrm>
              <a:off x="693420" y="1679654"/>
              <a:ext cx="7513320" cy="3923527"/>
            </a:xfrm>
            <a:prstGeom prst="rect">
              <a:avLst/>
            </a:prstGeom>
          </p:spPr>
        </p:pic>
        <p:sp>
          <p:nvSpPr>
            <p:cNvPr id="6" name="矩形 5">
              <a:extLst>
                <a:ext uri="{FF2B5EF4-FFF2-40B4-BE49-F238E27FC236}">
                  <a16:creationId xmlns:a16="http://schemas.microsoft.com/office/drawing/2014/main" id="{68A1F660-9BA4-4329-87FF-C8AFBAEBD1AF}"/>
                </a:ext>
              </a:extLst>
            </p:cNvPr>
            <p:cNvSpPr/>
            <p:nvPr/>
          </p:nvSpPr>
          <p:spPr bwMode="auto">
            <a:xfrm>
              <a:off x="6953568" y="2948940"/>
              <a:ext cx="1116012" cy="220980"/>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1" lang="en-US" altLang="zh-TW" sz="1200" b="1" i="0" u="none" strike="noStrike" cap="none" normalizeH="0" baseline="0" dirty="0">
                  <a:ln>
                    <a:noFill/>
                  </a:ln>
                  <a:solidFill>
                    <a:schemeClr val="tx1"/>
                  </a:solidFill>
                  <a:effectLst/>
                  <a:latin typeface="Arial" charset="0"/>
                  <a:ea typeface="新細明體" pitchFamily="18" charset="-120"/>
                </a:rPr>
                <a:t>continuous</a:t>
              </a:r>
              <a:endParaRPr kumimoji="1" lang="zh-TW" altLang="en-US" sz="1200" b="1" i="0" u="none" strike="noStrike" cap="none" normalizeH="0" baseline="0" dirty="0">
                <a:ln>
                  <a:noFill/>
                </a:ln>
                <a:solidFill>
                  <a:schemeClr val="tx1"/>
                </a:solidFill>
                <a:effectLst/>
                <a:latin typeface="Arial" charset="0"/>
                <a:ea typeface="新細明體" pitchFamily="18" charset="-120"/>
              </a:endParaRPr>
            </a:p>
          </p:txBody>
        </p:sp>
        <p:sp>
          <p:nvSpPr>
            <p:cNvPr id="7" name="矩形 6">
              <a:extLst>
                <a:ext uri="{FF2B5EF4-FFF2-40B4-BE49-F238E27FC236}">
                  <a16:creationId xmlns:a16="http://schemas.microsoft.com/office/drawing/2014/main" id="{7B85F55F-A15B-4399-BE77-A9DA2C4B032B}"/>
                </a:ext>
              </a:extLst>
            </p:cNvPr>
            <p:cNvSpPr/>
            <p:nvPr/>
          </p:nvSpPr>
          <p:spPr bwMode="auto">
            <a:xfrm>
              <a:off x="6953568" y="3490019"/>
              <a:ext cx="1733232" cy="220980"/>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1" lang="en-US" altLang="zh-TW" sz="1200" b="1" i="0" u="none" strike="noStrike" cap="none" normalizeH="0" baseline="0" dirty="0">
                  <a:ln>
                    <a:noFill/>
                  </a:ln>
                  <a:solidFill>
                    <a:schemeClr val="tx1"/>
                  </a:solidFill>
                  <a:effectLst/>
                  <a:latin typeface="Arial" charset="0"/>
                  <a:ea typeface="新細明體" pitchFamily="18" charset="-120"/>
                </a:rPr>
                <a:t>Tustin (include ZOH)</a:t>
              </a:r>
              <a:endParaRPr kumimoji="1" lang="zh-TW" altLang="en-US" sz="1200" b="1" i="0" u="none" strike="noStrike" cap="none" normalizeH="0" baseline="0" dirty="0">
                <a:ln>
                  <a:noFill/>
                </a:ln>
                <a:solidFill>
                  <a:schemeClr val="tx1"/>
                </a:solidFill>
                <a:effectLst/>
                <a:latin typeface="Arial" charset="0"/>
                <a:ea typeface="新細明體" pitchFamily="18" charset="-120"/>
              </a:endParaRPr>
            </a:p>
          </p:txBody>
        </p:sp>
        <p:sp>
          <p:nvSpPr>
            <p:cNvPr id="8" name="矩形 7">
              <a:extLst>
                <a:ext uri="{FF2B5EF4-FFF2-40B4-BE49-F238E27FC236}">
                  <a16:creationId xmlns:a16="http://schemas.microsoft.com/office/drawing/2014/main" id="{A1970321-5B02-487A-BA35-3DD8412F41D3}"/>
                </a:ext>
              </a:extLst>
            </p:cNvPr>
            <p:cNvSpPr/>
            <p:nvPr/>
          </p:nvSpPr>
          <p:spPr bwMode="auto">
            <a:xfrm>
              <a:off x="6953568" y="4005521"/>
              <a:ext cx="1733232" cy="220980"/>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1" lang="en-US" altLang="zh-TW" sz="1200" b="1" i="0" u="none" strike="noStrike" cap="none" normalizeH="0" baseline="0" dirty="0">
                  <a:ln>
                    <a:noFill/>
                  </a:ln>
                  <a:solidFill>
                    <a:schemeClr val="tx1"/>
                  </a:solidFill>
                  <a:effectLst/>
                  <a:latin typeface="Arial" charset="0"/>
                  <a:ea typeface="新細明體" pitchFamily="18" charset="-120"/>
                </a:rPr>
                <a:t>Continuous + ZOH</a:t>
              </a:r>
              <a:endParaRPr kumimoji="1" lang="zh-TW" altLang="en-US" sz="1200" b="1" i="0" u="none" strike="noStrike" cap="none" normalizeH="0" baseline="0" dirty="0">
                <a:ln>
                  <a:noFill/>
                </a:ln>
                <a:solidFill>
                  <a:schemeClr val="tx1"/>
                </a:solidFill>
                <a:effectLst/>
                <a:latin typeface="Arial" charset="0"/>
                <a:ea typeface="新細明體" pitchFamily="18" charset="-120"/>
              </a:endParaRPr>
            </a:p>
          </p:txBody>
        </p:sp>
        <p:sp>
          <p:nvSpPr>
            <p:cNvPr id="9" name="矩形 8">
              <a:extLst>
                <a:ext uri="{FF2B5EF4-FFF2-40B4-BE49-F238E27FC236}">
                  <a16:creationId xmlns:a16="http://schemas.microsoft.com/office/drawing/2014/main" id="{7BA2F969-4DFE-4EC7-BD0B-13D7255FBC94}"/>
                </a:ext>
              </a:extLst>
            </p:cNvPr>
            <p:cNvSpPr/>
            <p:nvPr/>
          </p:nvSpPr>
          <p:spPr bwMode="auto">
            <a:xfrm>
              <a:off x="6953567" y="4580572"/>
              <a:ext cx="1942465" cy="412749"/>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1" lang="en-US" altLang="zh-TW" sz="1200" b="1" i="0" u="none" strike="noStrike" cap="none" normalizeH="0" baseline="0" dirty="0">
                  <a:ln>
                    <a:noFill/>
                  </a:ln>
                  <a:solidFill>
                    <a:schemeClr val="tx1"/>
                  </a:solidFill>
                  <a:effectLst/>
                  <a:latin typeface="Arial" charset="0"/>
                  <a:ea typeface="新細明體" pitchFamily="18" charset="-120"/>
                </a:rPr>
                <a:t>Continuous +ZOH(</a:t>
              </a:r>
              <a:r>
                <a:rPr kumimoji="1" lang="en-US" altLang="zh-TW" sz="1200" b="1" i="0" u="none" strike="noStrike" cap="none" normalizeH="0" baseline="0" dirty="0" err="1">
                  <a:ln>
                    <a:noFill/>
                  </a:ln>
                  <a:solidFill>
                    <a:schemeClr val="tx1"/>
                  </a:solidFill>
                  <a:effectLst/>
                  <a:latin typeface="Arial" charset="0"/>
                  <a:ea typeface="新細明體" pitchFamily="18" charset="-120"/>
                </a:rPr>
                <a:t>peda</a:t>
              </a:r>
              <a:r>
                <a:rPr kumimoji="1" lang="en-US" altLang="zh-TW" sz="1200" b="1" i="0" u="none" strike="noStrike" cap="none" normalizeH="0" baseline="0" dirty="0">
                  <a:ln>
                    <a:noFill/>
                  </a:ln>
                  <a:solidFill>
                    <a:schemeClr val="tx1"/>
                  </a:solidFill>
                  <a:effectLst/>
                  <a:latin typeface="Arial" charset="0"/>
                  <a:ea typeface="新細明體" pitchFamily="18" charset="-120"/>
                </a:rPr>
                <a:t> approximation)</a:t>
              </a:r>
              <a:endParaRPr kumimoji="1" lang="zh-TW" altLang="en-US" sz="1200" b="1" i="0" u="none" strike="noStrike" cap="none" normalizeH="0" baseline="0" dirty="0">
                <a:ln>
                  <a:noFill/>
                </a:ln>
                <a:solidFill>
                  <a:schemeClr val="tx1"/>
                </a:solidFill>
                <a:effectLst/>
                <a:latin typeface="Arial" charset="0"/>
                <a:ea typeface="新細明體" pitchFamily="18" charset="-120"/>
              </a:endParaRPr>
            </a:p>
          </p:txBody>
        </p:sp>
      </p:grpSp>
    </p:spTree>
    <p:extLst>
      <p:ext uri="{BB962C8B-B14F-4D97-AF65-F5344CB8AC3E}">
        <p14:creationId xmlns:p14="http://schemas.microsoft.com/office/powerpoint/2010/main" val="201316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FDA392-3A30-49E9-A36D-7A62D1721AE8}"/>
              </a:ext>
            </a:extLst>
          </p:cNvPr>
          <p:cNvSpPr>
            <a:spLocks noGrp="1"/>
          </p:cNvSpPr>
          <p:nvPr>
            <p:ph type="title"/>
          </p:nvPr>
        </p:nvSpPr>
        <p:spPr/>
        <p:txBody>
          <a:bodyPr/>
          <a:lstStyle/>
          <a:p>
            <a:r>
              <a:rPr lang="en-US" altLang="zh-TW" dirty="0"/>
              <a:t>Part3 Conclusion</a:t>
            </a:r>
            <a:endParaRPr lang="zh-TW" altLang="en-US" dirty="0"/>
          </a:p>
        </p:txBody>
      </p:sp>
      <p:sp>
        <p:nvSpPr>
          <p:cNvPr id="3" name="內容版面配置區 2">
            <a:extLst>
              <a:ext uri="{FF2B5EF4-FFF2-40B4-BE49-F238E27FC236}">
                <a16:creationId xmlns:a16="http://schemas.microsoft.com/office/drawing/2014/main" id="{E55F8A91-B69E-4295-81F4-E4A88C685F92}"/>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F2E684D-1092-4583-837A-352C27E60DF1}"/>
              </a:ext>
            </a:extLst>
          </p:cNvPr>
          <p:cNvSpPr>
            <a:spLocks noGrp="1"/>
          </p:cNvSpPr>
          <p:nvPr>
            <p:ph type="sldNum" sz="quarter" idx="12"/>
          </p:nvPr>
        </p:nvSpPr>
        <p:spPr/>
        <p:txBody>
          <a:bodyPr/>
          <a:lstStyle/>
          <a:p>
            <a:fld id="{FC175A1F-17AA-440E-A787-FA438D8C8862}" type="slidenum">
              <a:rPr lang="zh-TW" altLang="en-US" smtClean="0"/>
              <a:pPr/>
              <a:t>37</a:t>
            </a:fld>
            <a:endParaRPr lang="zh-TW" altLang="en-US"/>
          </a:p>
        </p:txBody>
      </p:sp>
      <p:pic>
        <p:nvPicPr>
          <p:cNvPr id="5" name="圖片 4">
            <a:extLst>
              <a:ext uri="{FF2B5EF4-FFF2-40B4-BE49-F238E27FC236}">
                <a16:creationId xmlns:a16="http://schemas.microsoft.com/office/drawing/2014/main" id="{8AD86111-AABB-477B-AE27-A38E09755152}"/>
              </a:ext>
            </a:extLst>
          </p:cNvPr>
          <p:cNvPicPr>
            <a:picLocks noChangeAspect="1"/>
          </p:cNvPicPr>
          <p:nvPr/>
        </p:nvPicPr>
        <p:blipFill>
          <a:blip r:embed="rId2"/>
          <a:stretch>
            <a:fillRect/>
          </a:stretch>
        </p:blipFill>
        <p:spPr>
          <a:xfrm>
            <a:off x="651669" y="1206500"/>
            <a:ext cx="7886700" cy="2908300"/>
          </a:xfrm>
          <a:prstGeom prst="rect">
            <a:avLst/>
          </a:prstGeom>
        </p:spPr>
      </p:pic>
    </p:spTree>
    <p:extLst>
      <p:ext uri="{BB962C8B-B14F-4D97-AF65-F5344CB8AC3E}">
        <p14:creationId xmlns:p14="http://schemas.microsoft.com/office/powerpoint/2010/main" val="216182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17B647-F036-4FB8-BA13-5E5F25F472F5}"/>
              </a:ext>
            </a:extLst>
          </p:cNvPr>
          <p:cNvSpPr>
            <a:spLocks noGrp="1"/>
          </p:cNvSpPr>
          <p:nvPr>
            <p:ph type="title"/>
          </p:nvPr>
        </p:nvSpPr>
        <p:spPr/>
        <p:txBody>
          <a:bodyPr/>
          <a:lstStyle/>
          <a:p>
            <a:r>
              <a:rPr lang="en-US" altLang="zh-TW" dirty="0"/>
              <a:t> Discretize with the matched method</a:t>
            </a:r>
            <a:endParaRPr lang="zh-TW" altLang="en-US" dirty="0"/>
          </a:p>
        </p:txBody>
      </p:sp>
      <p:sp>
        <p:nvSpPr>
          <p:cNvPr id="3" name="內容版面配置區 2">
            <a:extLst>
              <a:ext uri="{FF2B5EF4-FFF2-40B4-BE49-F238E27FC236}">
                <a16:creationId xmlns:a16="http://schemas.microsoft.com/office/drawing/2014/main" id="{99FF0457-FF31-4E59-A35D-95E39BF8733A}"/>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11D52DF1-7F0F-45A7-8BD4-B0657F90E8A2}"/>
              </a:ext>
            </a:extLst>
          </p:cNvPr>
          <p:cNvSpPr>
            <a:spLocks noGrp="1"/>
          </p:cNvSpPr>
          <p:nvPr>
            <p:ph type="sldNum" sz="quarter" idx="12"/>
          </p:nvPr>
        </p:nvSpPr>
        <p:spPr/>
        <p:txBody>
          <a:bodyPr/>
          <a:lstStyle/>
          <a:p>
            <a:fld id="{FC175A1F-17AA-440E-A787-FA438D8C8862}" type="slidenum">
              <a:rPr lang="zh-TW" altLang="en-US" smtClean="0"/>
              <a:pPr/>
              <a:t>38</a:t>
            </a:fld>
            <a:endParaRPr lang="zh-TW" altLang="en-US"/>
          </a:p>
        </p:txBody>
      </p:sp>
    </p:spTree>
    <p:extLst>
      <p:ext uri="{BB962C8B-B14F-4D97-AF65-F5344CB8AC3E}">
        <p14:creationId xmlns:p14="http://schemas.microsoft.com/office/powerpoint/2010/main" val="386492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84B139-1324-4A39-9899-693824EF52CC}"/>
              </a:ext>
            </a:extLst>
          </p:cNvPr>
          <p:cNvSpPr>
            <a:spLocks noGrp="1"/>
          </p:cNvSpPr>
          <p:nvPr>
            <p:ph type="title"/>
          </p:nvPr>
        </p:nvSpPr>
        <p:spPr>
          <a:xfrm>
            <a:off x="377825" y="240995"/>
            <a:ext cx="8451850" cy="574967"/>
          </a:xfrm>
        </p:spPr>
        <p:txBody>
          <a:bodyPr/>
          <a:lstStyle/>
          <a:p>
            <a:r>
              <a:rPr lang="en-US" altLang="zh-TW" dirty="0"/>
              <a:t>The bilinear transform</a:t>
            </a:r>
            <a:endParaRPr lang="zh-TW" altLang="en-US" dirty="0"/>
          </a:p>
        </p:txBody>
      </p:sp>
      <p:sp>
        <p:nvSpPr>
          <p:cNvPr id="3" name="內容版面配置區 2">
            <a:extLst>
              <a:ext uri="{FF2B5EF4-FFF2-40B4-BE49-F238E27FC236}">
                <a16:creationId xmlns:a16="http://schemas.microsoft.com/office/drawing/2014/main" id="{39E3CA1A-A510-430E-BBDA-579729ED7610}"/>
              </a:ext>
            </a:extLst>
          </p:cNvPr>
          <p:cNvSpPr>
            <a:spLocks noGrp="1"/>
          </p:cNvSpPr>
          <p:nvPr>
            <p:ph idx="1"/>
          </p:nvPr>
        </p:nvSpPr>
        <p:spPr>
          <a:xfrm>
            <a:off x="377825" y="838200"/>
            <a:ext cx="8434388" cy="1224280"/>
          </a:xfrm>
        </p:spPr>
        <p:txBody>
          <a:bodyPr/>
          <a:lstStyle/>
          <a:p>
            <a:r>
              <a:rPr lang="en-US" altLang="zh-TW" dirty="0"/>
              <a:t>So called Tustin Transform</a:t>
            </a:r>
            <a:endParaRPr lang="zh-TW" altLang="en-US" dirty="0"/>
          </a:p>
        </p:txBody>
      </p:sp>
      <p:sp>
        <p:nvSpPr>
          <p:cNvPr id="4" name="投影片編號版面配置區 3">
            <a:extLst>
              <a:ext uri="{FF2B5EF4-FFF2-40B4-BE49-F238E27FC236}">
                <a16:creationId xmlns:a16="http://schemas.microsoft.com/office/drawing/2014/main" id="{19307858-1047-4CA6-9CF0-2F6075D34466}"/>
              </a:ext>
            </a:extLst>
          </p:cNvPr>
          <p:cNvSpPr>
            <a:spLocks noGrp="1"/>
          </p:cNvSpPr>
          <p:nvPr>
            <p:ph type="sldNum" sz="quarter" idx="12"/>
          </p:nvPr>
        </p:nvSpPr>
        <p:spPr/>
        <p:txBody>
          <a:bodyPr/>
          <a:lstStyle/>
          <a:p>
            <a:fld id="{FC175A1F-17AA-440E-A787-FA438D8C8862}" type="slidenum">
              <a:rPr lang="zh-TW" altLang="en-US" smtClean="0"/>
              <a:pPr/>
              <a:t>39</a:t>
            </a:fld>
            <a:endParaRPr lang="zh-TW" altLang="en-US"/>
          </a:p>
        </p:txBody>
      </p:sp>
      <p:pic>
        <p:nvPicPr>
          <p:cNvPr id="5" name="圖片 4">
            <a:extLst>
              <a:ext uri="{FF2B5EF4-FFF2-40B4-BE49-F238E27FC236}">
                <a16:creationId xmlns:a16="http://schemas.microsoft.com/office/drawing/2014/main" id="{717FAD8B-1F6B-45FA-B0E9-FC352F7D4312}"/>
              </a:ext>
            </a:extLst>
          </p:cNvPr>
          <p:cNvPicPr>
            <a:picLocks noChangeAspect="1"/>
          </p:cNvPicPr>
          <p:nvPr/>
        </p:nvPicPr>
        <p:blipFill>
          <a:blip r:embed="rId2"/>
          <a:stretch>
            <a:fillRect/>
          </a:stretch>
        </p:blipFill>
        <p:spPr>
          <a:xfrm>
            <a:off x="632653" y="2043931"/>
            <a:ext cx="6797040" cy="2209934"/>
          </a:xfrm>
          <a:prstGeom prst="rect">
            <a:avLst/>
          </a:prstGeom>
        </p:spPr>
      </p:pic>
      <p:sp>
        <p:nvSpPr>
          <p:cNvPr id="6" name="文字方塊 5">
            <a:extLst>
              <a:ext uri="{FF2B5EF4-FFF2-40B4-BE49-F238E27FC236}">
                <a16:creationId xmlns:a16="http://schemas.microsoft.com/office/drawing/2014/main" id="{9C10055C-1D8A-4212-9D22-4CE406CFC4EC}"/>
              </a:ext>
            </a:extLst>
          </p:cNvPr>
          <p:cNvSpPr txBox="1"/>
          <p:nvPr/>
        </p:nvSpPr>
        <p:spPr>
          <a:xfrm>
            <a:off x="377825" y="1450340"/>
            <a:ext cx="1300356" cy="369332"/>
          </a:xfrm>
          <a:prstGeom prst="rect">
            <a:avLst/>
          </a:prstGeom>
          <a:noFill/>
        </p:spPr>
        <p:txBody>
          <a:bodyPr wrap="none" rtlCol="0">
            <a:spAutoFit/>
          </a:bodyPr>
          <a:lstStyle/>
          <a:p>
            <a:r>
              <a:rPr lang="zh-TW" altLang="en-US" dirty="0"/>
              <a:t>轉換方式 </a:t>
            </a:r>
            <a:r>
              <a:rPr lang="en-US" altLang="zh-TW" dirty="0"/>
              <a:t>:</a:t>
            </a:r>
            <a:r>
              <a:rPr lang="zh-TW" altLang="en-US" dirty="0"/>
              <a:t> </a:t>
            </a:r>
          </a:p>
        </p:txBody>
      </p:sp>
      <p:pic>
        <p:nvPicPr>
          <p:cNvPr id="7" name="圖片 6">
            <a:extLst>
              <a:ext uri="{FF2B5EF4-FFF2-40B4-BE49-F238E27FC236}">
                <a16:creationId xmlns:a16="http://schemas.microsoft.com/office/drawing/2014/main" id="{A3A11272-2114-4CB0-B232-13276BC1EC68}"/>
              </a:ext>
            </a:extLst>
          </p:cNvPr>
          <p:cNvPicPr>
            <a:picLocks noChangeAspect="1"/>
          </p:cNvPicPr>
          <p:nvPr/>
        </p:nvPicPr>
        <p:blipFill>
          <a:blip r:embed="rId3"/>
          <a:stretch>
            <a:fillRect/>
          </a:stretch>
        </p:blipFill>
        <p:spPr>
          <a:xfrm>
            <a:off x="710247" y="4306285"/>
            <a:ext cx="6656705" cy="2345340"/>
          </a:xfrm>
          <a:prstGeom prst="rect">
            <a:avLst/>
          </a:prstGeom>
        </p:spPr>
      </p:pic>
      <p:sp>
        <p:nvSpPr>
          <p:cNvPr id="8" name="文字方塊 7">
            <a:extLst>
              <a:ext uri="{FF2B5EF4-FFF2-40B4-BE49-F238E27FC236}">
                <a16:creationId xmlns:a16="http://schemas.microsoft.com/office/drawing/2014/main" id="{D99DA03F-A758-4009-8BC9-FAB569EAE7BB}"/>
              </a:ext>
            </a:extLst>
          </p:cNvPr>
          <p:cNvSpPr txBox="1"/>
          <p:nvPr/>
        </p:nvSpPr>
        <p:spPr>
          <a:xfrm>
            <a:off x="377825" y="3932545"/>
            <a:ext cx="1338828" cy="369332"/>
          </a:xfrm>
          <a:prstGeom prst="rect">
            <a:avLst/>
          </a:prstGeom>
          <a:noFill/>
        </p:spPr>
        <p:txBody>
          <a:bodyPr wrap="none" rtlCol="0">
            <a:spAutoFit/>
          </a:bodyPr>
          <a:lstStyle/>
          <a:p>
            <a:r>
              <a:rPr lang="en-US" altLang="zh-TW" dirty="0"/>
              <a:t>Example : </a:t>
            </a:r>
            <a:r>
              <a:rPr lang="zh-TW" altLang="en-US" dirty="0"/>
              <a:t> </a:t>
            </a:r>
          </a:p>
        </p:txBody>
      </p:sp>
    </p:spTree>
    <p:extLst>
      <p:ext uri="{BB962C8B-B14F-4D97-AF65-F5344CB8AC3E}">
        <p14:creationId xmlns:p14="http://schemas.microsoft.com/office/powerpoint/2010/main" val="73492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9182F6-EBE6-437D-BB5B-17A685BC4301}"/>
              </a:ext>
            </a:extLst>
          </p:cNvPr>
          <p:cNvSpPr>
            <a:spLocks noGrp="1"/>
          </p:cNvSpPr>
          <p:nvPr>
            <p:ph type="title"/>
          </p:nvPr>
        </p:nvSpPr>
        <p:spPr/>
        <p:txBody>
          <a:bodyPr/>
          <a:lstStyle/>
          <a:p>
            <a:r>
              <a:rPr lang="en-US" altLang="zh-TW" dirty="0"/>
              <a:t>Digital Control System</a:t>
            </a:r>
            <a:endParaRPr lang="zh-TW" altLang="en-US" dirty="0"/>
          </a:p>
        </p:txBody>
      </p:sp>
      <p:sp>
        <p:nvSpPr>
          <p:cNvPr id="4" name="投影片編號版面配置區 3">
            <a:extLst>
              <a:ext uri="{FF2B5EF4-FFF2-40B4-BE49-F238E27FC236}">
                <a16:creationId xmlns:a16="http://schemas.microsoft.com/office/drawing/2014/main" id="{219707C5-0936-4999-B47C-695C44B5CD25}"/>
              </a:ext>
            </a:extLst>
          </p:cNvPr>
          <p:cNvSpPr>
            <a:spLocks noGrp="1"/>
          </p:cNvSpPr>
          <p:nvPr>
            <p:ph type="sldNum" sz="quarter" idx="12"/>
          </p:nvPr>
        </p:nvSpPr>
        <p:spPr/>
        <p:txBody>
          <a:bodyPr/>
          <a:lstStyle/>
          <a:p>
            <a:fld id="{FC175A1F-17AA-440E-A787-FA438D8C8862}" type="slidenum">
              <a:rPr lang="zh-TW" altLang="en-US" smtClean="0"/>
              <a:pPr/>
              <a:t>4</a:t>
            </a:fld>
            <a:endParaRPr lang="zh-TW" altLang="en-US"/>
          </a:p>
        </p:txBody>
      </p:sp>
      <p:sp>
        <p:nvSpPr>
          <p:cNvPr id="7" name="內容版面配置區 2">
            <a:extLst>
              <a:ext uri="{FF2B5EF4-FFF2-40B4-BE49-F238E27FC236}">
                <a16:creationId xmlns:a16="http://schemas.microsoft.com/office/drawing/2014/main" id="{DE6BF027-C6E2-4234-9D52-361D5A2BD62B}"/>
              </a:ext>
            </a:extLst>
          </p:cNvPr>
          <p:cNvSpPr txBox="1">
            <a:spLocks/>
          </p:cNvSpPr>
          <p:nvPr/>
        </p:nvSpPr>
        <p:spPr bwMode="auto">
          <a:xfrm>
            <a:off x="377825" y="838201"/>
            <a:ext cx="8334375" cy="761999"/>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385763" indent="-385763" algn="l" rtl="0" eaLnBrk="1" fontAlgn="base" hangingPunct="1">
              <a:lnSpc>
                <a:spcPct val="93000"/>
              </a:lnSpc>
              <a:spcBef>
                <a:spcPct val="50000"/>
              </a:spcBef>
              <a:spcAft>
                <a:spcPct val="0"/>
              </a:spcAft>
              <a:buClr>
                <a:schemeClr val="tx2"/>
              </a:buClr>
              <a:buFont typeface="Symbol" pitchFamily="18" charset="2"/>
              <a:buChar char="·"/>
              <a:defRPr kumimoji="1" sz="2400">
                <a:solidFill>
                  <a:srgbClr val="000000"/>
                </a:solidFill>
                <a:latin typeface="+mn-lt"/>
                <a:ea typeface="+mn-ea"/>
                <a:cs typeface="+mn-cs"/>
              </a:defRPr>
            </a:lvl1pPr>
            <a:lvl2pPr marL="744538" indent="-244475" algn="l" rtl="0" eaLnBrk="1" fontAlgn="base" hangingPunct="1">
              <a:lnSpc>
                <a:spcPct val="88000"/>
              </a:lnSpc>
              <a:spcBef>
                <a:spcPct val="25000"/>
              </a:spcBef>
              <a:spcAft>
                <a:spcPct val="0"/>
              </a:spcAft>
              <a:buClr>
                <a:srgbClr val="AA009A"/>
              </a:buClr>
              <a:buSzPct val="90000"/>
              <a:buFont typeface="Symbol" pitchFamily="18" charset="2"/>
              <a:buChar char="-"/>
              <a:defRPr kumimoji="1" sz="2200">
                <a:solidFill>
                  <a:srgbClr val="000000"/>
                </a:solidFill>
                <a:latin typeface="+mn-lt"/>
                <a:ea typeface="+mn-ea"/>
              </a:defRPr>
            </a:lvl2pPr>
            <a:lvl3pPr marL="1146175" indent="-238125" algn="l" rtl="0" eaLnBrk="1" fontAlgn="base" hangingPunct="1">
              <a:lnSpc>
                <a:spcPct val="87000"/>
              </a:lnSpc>
              <a:spcBef>
                <a:spcPct val="10000"/>
              </a:spcBef>
              <a:spcAft>
                <a:spcPct val="0"/>
              </a:spcAft>
              <a:buClr>
                <a:srgbClr val="1908BC"/>
              </a:buClr>
              <a:buFont typeface="Symbol" pitchFamily="18" charset="2"/>
              <a:buChar char="*"/>
              <a:defRPr kumimoji="1" sz="2000">
                <a:solidFill>
                  <a:srgbClr val="000000"/>
                </a:solidFill>
                <a:latin typeface="+mn-lt"/>
                <a:ea typeface="+mn-ea"/>
              </a:defRPr>
            </a:lvl3pPr>
            <a:lvl4pPr marL="2032000" indent="-228600" algn="l" rtl="0" eaLnBrk="1" fontAlgn="base" hangingPunct="1">
              <a:spcBef>
                <a:spcPct val="20000"/>
              </a:spcBef>
              <a:spcAft>
                <a:spcPct val="0"/>
              </a:spcAft>
              <a:buClr>
                <a:srgbClr val="2452AE"/>
              </a:buClr>
              <a:buFont typeface="Symbol" pitchFamily="18" charset="2"/>
              <a:buChar char="à"/>
              <a:defRPr kumimoji="1" sz="1800">
                <a:solidFill>
                  <a:srgbClr val="000000"/>
                </a:solidFill>
                <a:latin typeface="+mn-lt"/>
                <a:ea typeface="+mn-ea"/>
              </a:defRPr>
            </a:lvl4pPr>
            <a:lvl5pPr marL="2451100" indent="-228600" algn="l" rtl="0" eaLnBrk="1" fontAlgn="base" hangingPunct="1">
              <a:spcBef>
                <a:spcPct val="20000"/>
              </a:spcBef>
              <a:spcAft>
                <a:spcPct val="0"/>
              </a:spcAft>
              <a:buChar char="•"/>
              <a:defRPr kumimoji="1" sz="1600">
                <a:solidFill>
                  <a:schemeClr val="tx1"/>
                </a:solidFill>
                <a:latin typeface="Times New Roman" pitchFamily="18" charset="0"/>
                <a:ea typeface="+mn-ea"/>
              </a:defRPr>
            </a:lvl5pPr>
            <a:lvl6pPr marL="29083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6pPr>
            <a:lvl7pPr marL="33655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7pPr>
            <a:lvl8pPr marL="38227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8pPr>
            <a:lvl9pPr marL="4279900" indent="-228600" algn="l" rtl="0" eaLnBrk="1" fontAlgn="base" hangingPunct="1">
              <a:spcBef>
                <a:spcPct val="20000"/>
              </a:spcBef>
              <a:spcAft>
                <a:spcPct val="0"/>
              </a:spcAft>
              <a:buChar char="•"/>
              <a:defRPr kumimoji="1" sz="2000">
                <a:solidFill>
                  <a:schemeClr val="tx1"/>
                </a:solidFill>
                <a:latin typeface="Times New Roman" pitchFamily="18" charset="0"/>
                <a:ea typeface="+mn-ea"/>
              </a:defRPr>
            </a:lvl9pPr>
          </a:lstStyle>
          <a:p>
            <a:r>
              <a:rPr lang="en-US" altLang="zh-TW" kern="0" dirty="0"/>
              <a:t>Zero order hold</a:t>
            </a:r>
          </a:p>
          <a:p>
            <a:pPr lvl="1"/>
            <a:r>
              <a:rPr lang="en-US" altLang="zh-TW" kern="0" dirty="0" err="1"/>
              <a:t>Conver</a:t>
            </a:r>
            <a:r>
              <a:rPr lang="en-US" altLang="zh-TW" kern="0" dirty="0"/>
              <a:t> the discrete signal to several step signal</a:t>
            </a:r>
          </a:p>
        </p:txBody>
      </p:sp>
      <p:pic>
        <p:nvPicPr>
          <p:cNvPr id="9" name="圖片 8">
            <a:extLst>
              <a:ext uri="{FF2B5EF4-FFF2-40B4-BE49-F238E27FC236}">
                <a16:creationId xmlns:a16="http://schemas.microsoft.com/office/drawing/2014/main" id="{BEFDFE13-DA48-4B8F-8B96-7468E2F40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74" y="2130425"/>
            <a:ext cx="8143875" cy="2028825"/>
          </a:xfrm>
          <a:prstGeom prst="rect">
            <a:avLst/>
          </a:prstGeom>
        </p:spPr>
      </p:pic>
    </p:spTree>
    <p:extLst>
      <p:ext uri="{BB962C8B-B14F-4D97-AF65-F5344CB8AC3E}">
        <p14:creationId xmlns:p14="http://schemas.microsoft.com/office/powerpoint/2010/main" val="343151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68FCB-F248-4029-A2A4-2BC3B937DFDE}"/>
              </a:ext>
            </a:extLst>
          </p:cNvPr>
          <p:cNvSpPr>
            <a:spLocks noGrp="1"/>
          </p:cNvSpPr>
          <p:nvPr>
            <p:ph type="title"/>
          </p:nvPr>
        </p:nvSpPr>
        <p:spPr/>
        <p:txBody>
          <a:bodyPr/>
          <a:lstStyle/>
          <a:p>
            <a:r>
              <a:rPr lang="en-US" altLang="zh-TW" dirty="0"/>
              <a:t>The bilinear transform</a:t>
            </a:r>
            <a:endParaRPr lang="zh-TW" altLang="en-US" dirty="0"/>
          </a:p>
        </p:txBody>
      </p:sp>
      <p:sp>
        <p:nvSpPr>
          <p:cNvPr id="3" name="內容版面配置區 2">
            <a:extLst>
              <a:ext uri="{FF2B5EF4-FFF2-40B4-BE49-F238E27FC236}">
                <a16:creationId xmlns:a16="http://schemas.microsoft.com/office/drawing/2014/main" id="{F6148C4A-FB8A-47CB-9E2F-4806064D13EC}"/>
              </a:ext>
            </a:extLst>
          </p:cNvPr>
          <p:cNvSpPr>
            <a:spLocks noGrp="1"/>
          </p:cNvSpPr>
          <p:nvPr>
            <p:ph idx="1"/>
          </p:nvPr>
        </p:nvSpPr>
        <p:spPr>
          <a:xfrm>
            <a:off x="398462" y="817880"/>
            <a:ext cx="8434388" cy="569913"/>
          </a:xfrm>
        </p:spPr>
        <p:txBody>
          <a:bodyPr/>
          <a:lstStyle/>
          <a:p>
            <a:r>
              <a:rPr lang="en-US" altLang="zh-TW" dirty="0"/>
              <a:t>bilinear transform</a:t>
            </a:r>
            <a:r>
              <a:rPr lang="zh-TW" altLang="en-US" dirty="0"/>
              <a:t> 的 推倒 來自於 </a:t>
            </a:r>
            <a:r>
              <a:rPr lang="en-US" altLang="zh-TW" dirty="0"/>
              <a:t>Z</a:t>
            </a:r>
            <a:r>
              <a:rPr lang="zh-TW" altLang="en-US" dirty="0"/>
              <a:t> </a:t>
            </a:r>
            <a:r>
              <a:rPr lang="en-US" altLang="zh-TW" dirty="0"/>
              <a:t>transform </a:t>
            </a:r>
            <a:r>
              <a:rPr lang="zh-TW" altLang="en-US" dirty="0"/>
              <a:t>利用 </a:t>
            </a:r>
            <a:r>
              <a:rPr lang="en-US" altLang="zh-TW" dirty="0" err="1"/>
              <a:t>taylor</a:t>
            </a:r>
            <a:r>
              <a:rPr lang="en-US" altLang="zh-TW" dirty="0"/>
              <a:t> expansion </a:t>
            </a:r>
            <a:r>
              <a:rPr lang="zh-TW" altLang="en-US" dirty="0"/>
              <a:t>的一階近似  </a:t>
            </a:r>
          </a:p>
        </p:txBody>
      </p:sp>
      <p:sp>
        <p:nvSpPr>
          <p:cNvPr id="4" name="投影片編號版面配置區 3">
            <a:extLst>
              <a:ext uri="{FF2B5EF4-FFF2-40B4-BE49-F238E27FC236}">
                <a16:creationId xmlns:a16="http://schemas.microsoft.com/office/drawing/2014/main" id="{BCDE858C-9035-40D0-9B3C-F09EFB657E69}"/>
              </a:ext>
            </a:extLst>
          </p:cNvPr>
          <p:cNvSpPr>
            <a:spLocks noGrp="1"/>
          </p:cNvSpPr>
          <p:nvPr>
            <p:ph type="sldNum" sz="quarter" idx="12"/>
          </p:nvPr>
        </p:nvSpPr>
        <p:spPr/>
        <p:txBody>
          <a:bodyPr/>
          <a:lstStyle/>
          <a:p>
            <a:fld id="{FC175A1F-17AA-440E-A787-FA438D8C8862}" type="slidenum">
              <a:rPr lang="zh-TW" altLang="en-US" smtClean="0"/>
              <a:pPr/>
              <a:t>40</a:t>
            </a:fld>
            <a:endParaRPr lang="zh-TW" altLang="en-US"/>
          </a:p>
        </p:txBody>
      </p:sp>
      <p:pic>
        <p:nvPicPr>
          <p:cNvPr id="5" name="圖片 4">
            <a:extLst>
              <a:ext uri="{FF2B5EF4-FFF2-40B4-BE49-F238E27FC236}">
                <a16:creationId xmlns:a16="http://schemas.microsoft.com/office/drawing/2014/main" id="{73689B69-2128-4429-BAEF-2DE6A6406BD7}"/>
              </a:ext>
            </a:extLst>
          </p:cNvPr>
          <p:cNvPicPr>
            <a:picLocks noChangeAspect="1"/>
          </p:cNvPicPr>
          <p:nvPr/>
        </p:nvPicPr>
        <p:blipFill>
          <a:blip r:embed="rId2"/>
          <a:stretch>
            <a:fillRect/>
          </a:stretch>
        </p:blipFill>
        <p:spPr>
          <a:xfrm>
            <a:off x="944880" y="3388778"/>
            <a:ext cx="5607844" cy="3056472"/>
          </a:xfrm>
          <a:prstGeom prst="rect">
            <a:avLst/>
          </a:prstGeom>
        </p:spPr>
      </p:pic>
      <p:pic>
        <p:nvPicPr>
          <p:cNvPr id="6" name="圖片 5">
            <a:extLst>
              <a:ext uri="{FF2B5EF4-FFF2-40B4-BE49-F238E27FC236}">
                <a16:creationId xmlns:a16="http://schemas.microsoft.com/office/drawing/2014/main" id="{1872F26D-C950-4BD4-9AEF-01D25634BB60}"/>
              </a:ext>
            </a:extLst>
          </p:cNvPr>
          <p:cNvPicPr>
            <a:picLocks noChangeAspect="1"/>
          </p:cNvPicPr>
          <p:nvPr/>
        </p:nvPicPr>
        <p:blipFill>
          <a:blip r:embed="rId3"/>
          <a:stretch>
            <a:fillRect/>
          </a:stretch>
        </p:blipFill>
        <p:spPr>
          <a:xfrm>
            <a:off x="785812" y="1842770"/>
            <a:ext cx="5925979" cy="1926724"/>
          </a:xfrm>
          <a:prstGeom prst="rect">
            <a:avLst/>
          </a:prstGeom>
        </p:spPr>
      </p:pic>
    </p:spTree>
    <p:extLst>
      <p:ext uri="{BB962C8B-B14F-4D97-AF65-F5344CB8AC3E}">
        <p14:creationId xmlns:p14="http://schemas.microsoft.com/office/powerpoint/2010/main" val="423830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69E6CB-7FE2-445F-B970-89237264D797}"/>
              </a:ext>
            </a:extLst>
          </p:cNvPr>
          <p:cNvSpPr>
            <a:spLocks noGrp="1"/>
          </p:cNvSpPr>
          <p:nvPr>
            <p:ph type="title"/>
          </p:nvPr>
        </p:nvSpPr>
        <p:spPr/>
        <p:txBody>
          <a:bodyPr/>
          <a:lstStyle/>
          <a:p>
            <a:r>
              <a:rPr lang="en-US" altLang="zh-TW" dirty="0"/>
              <a:t>The bilinear transform</a:t>
            </a:r>
            <a:r>
              <a:rPr lang="zh-TW" altLang="en-US" dirty="0"/>
              <a:t> </a:t>
            </a:r>
          </a:p>
        </p:txBody>
      </p:sp>
      <p:sp>
        <p:nvSpPr>
          <p:cNvPr id="3" name="內容版面配置區 2">
            <a:extLst>
              <a:ext uri="{FF2B5EF4-FFF2-40B4-BE49-F238E27FC236}">
                <a16:creationId xmlns:a16="http://schemas.microsoft.com/office/drawing/2014/main" id="{A4497E21-2FA6-4C7C-B91E-4BC978246C02}"/>
              </a:ext>
            </a:extLst>
          </p:cNvPr>
          <p:cNvSpPr>
            <a:spLocks noGrp="1"/>
          </p:cNvSpPr>
          <p:nvPr>
            <p:ph idx="1"/>
          </p:nvPr>
        </p:nvSpPr>
        <p:spPr>
          <a:xfrm>
            <a:off x="377825" y="838200"/>
            <a:ext cx="8434388" cy="764789"/>
          </a:xfrm>
        </p:spPr>
        <p:txBody>
          <a:bodyPr/>
          <a:lstStyle/>
          <a:p>
            <a:r>
              <a:rPr lang="zh-TW" altLang="en-US" dirty="0"/>
              <a:t>第二種推導</a:t>
            </a:r>
            <a:endParaRPr lang="en-US" altLang="zh-TW" dirty="0"/>
          </a:p>
          <a:p>
            <a:r>
              <a:rPr lang="en-US" altLang="zh-TW" dirty="0"/>
              <a:t>By </a:t>
            </a:r>
            <a:r>
              <a:rPr lang="zh-TW" altLang="en-US" dirty="0"/>
              <a:t>積分近似解</a:t>
            </a:r>
          </a:p>
        </p:txBody>
      </p:sp>
      <p:sp>
        <p:nvSpPr>
          <p:cNvPr id="4" name="投影片編號版面配置區 3">
            <a:extLst>
              <a:ext uri="{FF2B5EF4-FFF2-40B4-BE49-F238E27FC236}">
                <a16:creationId xmlns:a16="http://schemas.microsoft.com/office/drawing/2014/main" id="{A9A19B9F-6A9E-44AE-9ECE-A7C6ACA3032E}"/>
              </a:ext>
            </a:extLst>
          </p:cNvPr>
          <p:cNvSpPr>
            <a:spLocks noGrp="1"/>
          </p:cNvSpPr>
          <p:nvPr>
            <p:ph type="sldNum" sz="quarter" idx="12"/>
          </p:nvPr>
        </p:nvSpPr>
        <p:spPr/>
        <p:txBody>
          <a:bodyPr/>
          <a:lstStyle/>
          <a:p>
            <a:fld id="{FC175A1F-17AA-440E-A787-FA438D8C8862}" type="slidenum">
              <a:rPr lang="zh-TW" altLang="en-US" smtClean="0"/>
              <a:pPr/>
              <a:t>41</a:t>
            </a:fld>
            <a:endParaRPr lang="zh-TW" altLang="en-US"/>
          </a:p>
        </p:txBody>
      </p:sp>
      <p:pic>
        <p:nvPicPr>
          <p:cNvPr id="5" name="圖片 4">
            <a:extLst>
              <a:ext uri="{FF2B5EF4-FFF2-40B4-BE49-F238E27FC236}">
                <a16:creationId xmlns:a16="http://schemas.microsoft.com/office/drawing/2014/main" id="{995C9975-558B-4CAC-B4C0-6F1833731EAA}"/>
              </a:ext>
            </a:extLst>
          </p:cNvPr>
          <p:cNvPicPr>
            <a:picLocks noChangeAspect="1"/>
          </p:cNvPicPr>
          <p:nvPr/>
        </p:nvPicPr>
        <p:blipFill rotWithShape="1">
          <a:blip r:embed="rId3"/>
          <a:srcRect b="7747"/>
          <a:stretch/>
        </p:blipFill>
        <p:spPr>
          <a:xfrm>
            <a:off x="129701" y="2019144"/>
            <a:ext cx="4526279" cy="3185160"/>
          </a:xfrm>
          <a:prstGeom prst="rect">
            <a:avLst/>
          </a:prstGeom>
        </p:spPr>
      </p:pic>
      <p:pic>
        <p:nvPicPr>
          <p:cNvPr id="6" name="圖片 5">
            <a:extLst>
              <a:ext uri="{FF2B5EF4-FFF2-40B4-BE49-F238E27FC236}">
                <a16:creationId xmlns:a16="http://schemas.microsoft.com/office/drawing/2014/main" id="{A3E8E608-E1A7-4A41-AEAD-EDBE0D8BEA05}"/>
              </a:ext>
            </a:extLst>
          </p:cNvPr>
          <p:cNvPicPr>
            <a:picLocks noChangeAspect="1"/>
          </p:cNvPicPr>
          <p:nvPr/>
        </p:nvPicPr>
        <p:blipFill rotWithShape="1">
          <a:blip r:embed="rId4"/>
          <a:srcRect b="24934"/>
          <a:stretch/>
        </p:blipFill>
        <p:spPr>
          <a:xfrm>
            <a:off x="45721" y="5301218"/>
            <a:ext cx="4526279" cy="1437164"/>
          </a:xfrm>
          <a:prstGeom prst="rect">
            <a:avLst/>
          </a:prstGeom>
        </p:spPr>
      </p:pic>
      <p:pic>
        <p:nvPicPr>
          <p:cNvPr id="8" name="圖片 7">
            <a:extLst>
              <a:ext uri="{FF2B5EF4-FFF2-40B4-BE49-F238E27FC236}">
                <a16:creationId xmlns:a16="http://schemas.microsoft.com/office/drawing/2014/main" id="{2966FDF9-2BC7-4637-942B-C3CE0819A720}"/>
              </a:ext>
            </a:extLst>
          </p:cNvPr>
          <p:cNvPicPr>
            <a:picLocks noChangeAspect="1"/>
          </p:cNvPicPr>
          <p:nvPr/>
        </p:nvPicPr>
        <p:blipFill rotWithShape="1">
          <a:blip r:embed="rId5"/>
          <a:srcRect b="14008"/>
          <a:stretch/>
        </p:blipFill>
        <p:spPr>
          <a:xfrm>
            <a:off x="4789330" y="1534439"/>
            <a:ext cx="3815238" cy="3391609"/>
          </a:xfrm>
          <a:prstGeom prst="rect">
            <a:avLst/>
          </a:prstGeom>
        </p:spPr>
      </p:pic>
      <p:pic>
        <p:nvPicPr>
          <p:cNvPr id="9" name="圖片 8">
            <a:extLst>
              <a:ext uri="{FF2B5EF4-FFF2-40B4-BE49-F238E27FC236}">
                <a16:creationId xmlns:a16="http://schemas.microsoft.com/office/drawing/2014/main" id="{BCFD6837-9E01-4A70-A999-26DDB9C32CC9}"/>
              </a:ext>
            </a:extLst>
          </p:cNvPr>
          <p:cNvPicPr>
            <a:picLocks noChangeAspect="1"/>
          </p:cNvPicPr>
          <p:nvPr/>
        </p:nvPicPr>
        <p:blipFill rotWithShape="1">
          <a:blip r:embed="rId6"/>
          <a:srcRect b="26950"/>
          <a:stretch/>
        </p:blipFill>
        <p:spPr>
          <a:xfrm>
            <a:off x="4789330" y="575907"/>
            <a:ext cx="3804919" cy="937667"/>
          </a:xfrm>
          <a:prstGeom prst="rect">
            <a:avLst/>
          </a:prstGeom>
        </p:spPr>
      </p:pic>
      <p:pic>
        <p:nvPicPr>
          <p:cNvPr id="10" name="圖片 9">
            <a:extLst>
              <a:ext uri="{FF2B5EF4-FFF2-40B4-BE49-F238E27FC236}">
                <a16:creationId xmlns:a16="http://schemas.microsoft.com/office/drawing/2014/main" id="{2644AC09-6DE0-4CB1-930E-40DAE0499CA6}"/>
              </a:ext>
            </a:extLst>
          </p:cNvPr>
          <p:cNvPicPr>
            <a:picLocks noChangeAspect="1"/>
          </p:cNvPicPr>
          <p:nvPr/>
        </p:nvPicPr>
        <p:blipFill rotWithShape="1">
          <a:blip r:embed="rId7"/>
          <a:srcRect b="13063"/>
          <a:stretch/>
        </p:blipFill>
        <p:spPr>
          <a:xfrm>
            <a:off x="5099049" y="4817995"/>
            <a:ext cx="3186113" cy="1942673"/>
          </a:xfrm>
          <a:prstGeom prst="rect">
            <a:avLst/>
          </a:prstGeom>
        </p:spPr>
      </p:pic>
      <p:cxnSp>
        <p:nvCxnSpPr>
          <p:cNvPr id="12" name="直線單箭頭接點 11">
            <a:extLst>
              <a:ext uri="{FF2B5EF4-FFF2-40B4-BE49-F238E27FC236}">
                <a16:creationId xmlns:a16="http://schemas.microsoft.com/office/drawing/2014/main" id="{0A654904-DF71-498E-B3D8-CE4CF6223448}"/>
              </a:ext>
            </a:extLst>
          </p:cNvPr>
          <p:cNvCxnSpPr>
            <a:cxnSpLocks/>
          </p:cNvCxnSpPr>
          <p:nvPr/>
        </p:nvCxnSpPr>
        <p:spPr bwMode="auto">
          <a:xfrm>
            <a:off x="3438525" y="4557241"/>
            <a:ext cx="2114550" cy="550149"/>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cxnSp>
        <p:nvCxnSpPr>
          <p:cNvPr id="15" name="直線單箭頭接點 14">
            <a:extLst>
              <a:ext uri="{FF2B5EF4-FFF2-40B4-BE49-F238E27FC236}">
                <a16:creationId xmlns:a16="http://schemas.microsoft.com/office/drawing/2014/main" id="{7476BDEF-2825-44B7-98BD-E1591BCBED57}"/>
              </a:ext>
            </a:extLst>
          </p:cNvPr>
          <p:cNvCxnSpPr>
            <a:cxnSpLocks/>
          </p:cNvCxnSpPr>
          <p:nvPr/>
        </p:nvCxnSpPr>
        <p:spPr bwMode="auto">
          <a:xfrm>
            <a:off x="3305175" y="4709641"/>
            <a:ext cx="2247900" cy="664859"/>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50706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2EBA5E-706D-49DD-956C-7AADE941E6E2}"/>
              </a:ext>
            </a:extLst>
          </p:cNvPr>
          <p:cNvSpPr>
            <a:spLocks noGrp="1"/>
          </p:cNvSpPr>
          <p:nvPr>
            <p:ph type="title"/>
          </p:nvPr>
        </p:nvSpPr>
        <p:spPr>
          <a:xfrm>
            <a:off x="377825" y="0"/>
            <a:ext cx="8451850" cy="1056957"/>
          </a:xfrm>
        </p:spPr>
        <p:txBody>
          <a:bodyPr/>
          <a:lstStyle/>
          <a:p>
            <a:r>
              <a:rPr lang="en-US" altLang="zh-TW" dirty="0"/>
              <a:t> z-plane warping and the bilinear transform</a:t>
            </a:r>
            <a:endParaRPr lang="zh-TW" altLang="en-US" dirty="0"/>
          </a:p>
        </p:txBody>
      </p:sp>
      <p:sp>
        <p:nvSpPr>
          <p:cNvPr id="3" name="內容版面配置區 2">
            <a:extLst>
              <a:ext uri="{FF2B5EF4-FFF2-40B4-BE49-F238E27FC236}">
                <a16:creationId xmlns:a16="http://schemas.microsoft.com/office/drawing/2014/main" id="{13B2E249-11A2-45F2-B49E-80ECAF159D0C}"/>
              </a:ext>
            </a:extLst>
          </p:cNvPr>
          <p:cNvSpPr>
            <a:spLocks noGrp="1"/>
          </p:cNvSpPr>
          <p:nvPr>
            <p:ph idx="1"/>
          </p:nvPr>
        </p:nvSpPr>
        <p:spPr>
          <a:xfrm>
            <a:off x="377825" y="1056957"/>
            <a:ext cx="8434388" cy="819468"/>
          </a:xfrm>
        </p:spPr>
        <p:txBody>
          <a:bodyPr/>
          <a:lstStyle/>
          <a:p>
            <a:r>
              <a:rPr lang="zh-TW" altLang="en-US" dirty="0"/>
              <a:t>不同的需求需要設計不同的</a:t>
            </a:r>
            <a:r>
              <a:rPr lang="en-US" altLang="zh-TW" dirty="0"/>
              <a:t>filter</a:t>
            </a:r>
            <a:endParaRPr lang="zh-TW" altLang="en-US" dirty="0"/>
          </a:p>
        </p:txBody>
      </p:sp>
      <p:sp>
        <p:nvSpPr>
          <p:cNvPr id="4" name="投影片編號版面配置區 3">
            <a:extLst>
              <a:ext uri="{FF2B5EF4-FFF2-40B4-BE49-F238E27FC236}">
                <a16:creationId xmlns:a16="http://schemas.microsoft.com/office/drawing/2014/main" id="{78FF7356-3980-4271-AA30-640C59A869A9}"/>
              </a:ext>
            </a:extLst>
          </p:cNvPr>
          <p:cNvSpPr>
            <a:spLocks noGrp="1"/>
          </p:cNvSpPr>
          <p:nvPr>
            <p:ph type="sldNum" sz="quarter" idx="12"/>
          </p:nvPr>
        </p:nvSpPr>
        <p:spPr/>
        <p:txBody>
          <a:bodyPr/>
          <a:lstStyle/>
          <a:p>
            <a:fld id="{FC175A1F-17AA-440E-A787-FA438D8C8862}" type="slidenum">
              <a:rPr lang="zh-TW" altLang="en-US" smtClean="0"/>
              <a:pPr/>
              <a:t>42</a:t>
            </a:fld>
            <a:endParaRPr lang="zh-TW" altLang="en-US"/>
          </a:p>
        </p:txBody>
      </p:sp>
      <p:pic>
        <p:nvPicPr>
          <p:cNvPr id="5" name="圖片 4">
            <a:extLst>
              <a:ext uri="{FF2B5EF4-FFF2-40B4-BE49-F238E27FC236}">
                <a16:creationId xmlns:a16="http://schemas.microsoft.com/office/drawing/2014/main" id="{D07B2CC8-21CA-4280-94B5-6BD15A78123C}"/>
              </a:ext>
            </a:extLst>
          </p:cNvPr>
          <p:cNvPicPr>
            <a:picLocks noChangeAspect="1"/>
          </p:cNvPicPr>
          <p:nvPr/>
        </p:nvPicPr>
        <p:blipFill>
          <a:blip r:embed="rId2"/>
          <a:stretch>
            <a:fillRect/>
          </a:stretch>
        </p:blipFill>
        <p:spPr>
          <a:xfrm>
            <a:off x="638577" y="2020887"/>
            <a:ext cx="7626742" cy="4279900"/>
          </a:xfrm>
          <a:prstGeom prst="rect">
            <a:avLst/>
          </a:prstGeom>
        </p:spPr>
      </p:pic>
    </p:spTree>
    <p:extLst>
      <p:ext uri="{BB962C8B-B14F-4D97-AF65-F5344CB8AC3E}">
        <p14:creationId xmlns:p14="http://schemas.microsoft.com/office/powerpoint/2010/main" val="233140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81F851-3EB4-49CB-A595-55AF422ADD63}"/>
              </a:ext>
            </a:extLst>
          </p:cNvPr>
          <p:cNvSpPr>
            <a:spLocks noGrp="1"/>
          </p:cNvSpPr>
          <p:nvPr>
            <p:ph type="title"/>
          </p:nvPr>
        </p:nvSpPr>
        <p:spPr>
          <a:xfrm>
            <a:off x="381000" y="-91122"/>
            <a:ext cx="8451850" cy="1056957"/>
          </a:xfrm>
        </p:spPr>
        <p:txBody>
          <a:bodyPr/>
          <a:lstStyle/>
          <a:p>
            <a:r>
              <a:rPr lang="en-US" altLang="zh-TW" dirty="0"/>
              <a:t>z-plane warping and the bilinear transform </a:t>
            </a:r>
            <a:endParaRPr lang="zh-TW" altLang="en-US" dirty="0"/>
          </a:p>
        </p:txBody>
      </p:sp>
      <p:sp>
        <p:nvSpPr>
          <p:cNvPr id="3" name="內容版面配置區 2">
            <a:extLst>
              <a:ext uri="{FF2B5EF4-FFF2-40B4-BE49-F238E27FC236}">
                <a16:creationId xmlns:a16="http://schemas.microsoft.com/office/drawing/2014/main" id="{BFE0B650-E77D-47F2-BD39-AB06CC0BA1CD}"/>
              </a:ext>
            </a:extLst>
          </p:cNvPr>
          <p:cNvSpPr>
            <a:spLocks noGrp="1"/>
          </p:cNvSpPr>
          <p:nvPr>
            <p:ph idx="1"/>
          </p:nvPr>
        </p:nvSpPr>
        <p:spPr>
          <a:xfrm>
            <a:off x="377825" y="838200"/>
            <a:ext cx="8434388" cy="1190625"/>
          </a:xfrm>
        </p:spPr>
        <p:txBody>
          <a:bodyPr/>
          <a:lstStyle/>
          <a:p>
            <a:r>
              <a:rPr lang="zh-TW" altLang="en-US" dirty="0"/>
              <a:t>舉 </a:t>
            </a:r>
            <a:r>
              <a:rPr lang="en-US" altLang="zh-TW" dirty="0"/>
              <a:t>Notch filter </a:t>
            </a:r>
            <a:r>
              <a:rPr lang="zh-TW" altLang="en-US" dirty="0"/>
              <a:t>為例</a:t>
            </a:r>
            <a:endParaRPr lang="en-US" altLang="zh-TW" dirty="0"/>
          </a:p>
        </p:txBody>
      </p:sp>
      <p:sp>
        <p:nvSpPr>
          <p:cNvPr id="4" name="投影片編號版面配置區 3">
            <a:extLst>
              <a:ext uri="{FF2B5EF4-FFF2-40B4-BE49-F238E27FC236}">
                <a16:creationId xmlns:a16="http://schemas.microsoft.com/office/drawing/2014/main" id="{2D8490F3-A114-48F3-AF3E-B9694D080D40}"/>
              </a:ext>
            </a:extLst>
          </p:cNvPr>
          <p:cNvSpPr>
            <a:spLocks noGrp="1"/>
          </p:cNvSpPr>
          <p:nvPr>
            <p:ph type="sldNum" sz="quarter" idx="12"/>
          </p:nvPr>
        </p:nvSpPr>
        <p:spPr/>
        <p:txBody>
          <a:bodyPr/>
          <a:lstStyle/>
          <a:p>
            <a:fld id="{FC175A1F-17AA-440E-A787-FA438D8C8862}" type="slidenum">
              <a:rPr lang="zh-TW" altLang="en-US" smtClean="0"/>
              <a:pPr/>
              <a:t>43</a:t>
            </a:fld>
            <a:endParaRPr lang="zh-TW" altLang="en-US"/>
          </a:p>
        </p:txBody>
      </p:sp>
      <p:pic>
        <p:nvPicPr>
          <p:cNvPr id="5" name="圖片 4">
            <a:extLst>
              <a:ext uri="{FF2B5EF4-FFF2-40B4-BE49-F238E27FC236}">
                <a16:creationId xmlns:a16="http://schemas.microsoft.com/office/drawing/2014/main" id="{1E1CA0BD-E988-4622-8266-8919A3BFDB24}"/>
              </a:ext>
            </a:extLst>
          </p:cNvPr>
          <p:cNvPicPr>
            <a:picLocks noChangeAspect="1"/>
          </p:cNvPicPr>
          <p:nvPr/>
        </p:nvPicPr>
        <p:blipFill>
          <a:blip r:embed="rId2"/>
          <a:stretch>
            <a:fillRect/>
          </a:stretch>
        </p:blipFill>
        <p:spPr>
          <a:xfrm>
            <a:off x="534987" y="2327297"/>
            <a:ext cx="7445375" cy="4070307"/>
          </a:xfrm>
          <a:prstGeom prst="rect">
            <a:avLst/>
          </a:prstGeom>
        </p:spPr>
      </p:pic>
    </p:spTree>
    <p:extLst>
      <p:ext uri="{BB962C8B-B14F-4D97-AF65-F5344CB8AC3E}">
        <p14:creationId xmlns:p14="http://schemas.microsoft.com/office/powerpoint/2010/main" val="291859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07AB25-80E1-4DF5-9635-79FD4384B78B}"/>
              </a:ext>
            </a:extLst>
          </p:cNvPr>
          <p:cNvSpPr>
            <a:spLocks noGrp="1"/>
          </p:cNvSpPr>
          <p:nvPr>
            <p:ph type="title"/>
          </p:nvPr>
        </p:nvSpPr>
        <p:spPr/>
        <p:txBody>
          <a:bodyPr/>
          <a:lstStyle/>
          <a:p>
            <a:r>
              <a:rPr lang="en-US" altLang="zh-TW" dirty="0"/>
              <a:t>Notch filter</a:t>
            </a:r>
            <a:endParaRPr lang="zh-TW" altLang="en-US" dirty="0"/>
          </a:p>
        </p:txBody>
      </p:sp>
      <p:sp>
        <p:nvSpPr>
          <p:cNvPr id="3" name="內容版面配置區 2">
            <a:extLst>
              <a:ext uri="{FF2B5EF4-FFF2-40B4-BE49-F238E27FC236}">
                <a16:creationId xmlns:a16="http://schemas.microsoft.com/office/drawing/2014/main" id="{40A24891-4137-4630-8BA1-DBC1AD81A65B}"/>
              </a:ext>
            </a:extLst>
          </p:cNvPr>
          <p:cNvSpPr>
            <a:spLocks noGrp="1"/>
          </p:cNvSpPr>
          <p:nvPr>
            <p:ph idx="1"/>
          </p:nvPr>
        </p:nvSpPr>
        <p:spPr>
          <a:xfrm>
            <a:off x="377825" y="838200"/>
            <a:ext cx="8434388" cy="876300"/>
          </a:xfrm>
        </p:spPr>
        <p:txBody>
          <a:bodyPr/>
          <a:lstStyle/>
          <a:p>
            <a:r>
              <a:rPr lang="en-US" altLang="zh-TW" dirty="0"/>
              <a:t>Notch filter </a:t>
            </a:r>
            <a:r>
              <a:rPr lang="zh-TW" altLang="en-US" dirty="0"/>
              <a:t>在 設定參數為 </a:t>
            </a:r>
            <a:r>
              <a:rPr lang="en-US" altLang="zh-TW" dirty="0"/>
              <a:t>Q=0.7</a:t>
            </a:r>
            <a:r>
              <a:rPr lang="zh-TW" altLang="en-US" dirty="0"/>
              <a:t> 時 </a:t>
            </a:r>
            <a:r>
              <a:rPr lang="en-US" altLang="zh-TW" dirty="0"/>
              <a:t>,</a:t>
            </a:r>
            <a:r>
              <a:rPr lang="zh-TW" altLang="en-US" dirty="0"/>
              <a:t> 利用</a:t>
            </a:r>
            <a:r>
              <a:rPr lang="en-US" altLang="zh-TW" dirty="0"/>
              <a:t>Tustin approximation </a:t>
            </a:r>
            <a:r>
              <a:rPr lang="zh-TW" altLang="en-US" dirty="0"/>
              <a:t>近似 會出現偏差 </a:t>
            </a:r>
            <a:r>
              <a:rPr lang="en-US" altLang="zh-TW" dirty="0"/>
              <a:t>(fig)</a:t>
            </a:r>
          </a:p>
          <a:p>
            <a:endParaRPr lang="zh-TW" altLang="en-US" dirty="0"/>
          </a:p>
        </p:txBody>
      </p:sp>
      <p:sp>
        <p:nvSpPr>
          <p:cNvPr id="4" name="投影片編號版面配置區 3">
            <a:extLst>
              <a:ext uri="{FF2B5EF4-FFF2-40B4-BE49-F238E27FC236}">
                <a16:creationId xmlns:a16="http://schemas.microsoft.com/office/drawing/2014/main" id="{50F3CD49-5EC1-493E-AE22-2BE79C353D46}"/>
              </a:ext>
            </a:extLst>
          </p:cNvPr>
          <p:cNvSpPr>
            <a:spLocks noGrp="1"/>
          </p:cNvSpPr>
          <p:nvPr>
            <p:ph type="sldNum" sz="quarter" idx="12"/>
          </p:nvPr>
        </p:nvSpPr>
        <p:spPr/>
        <p:txBody>
          <a:bodyPr/>
          <a:lstStyle/>
          <a:p>
            <a:fld id="{FC175A1F-17AA-440E-A787-FA438D8C8862}" type="slidenum">
              <a:rPr lang="zh-TW" altLang="en-US" smtClean="0"/>
              <a:pPr/>
              <a:t>44</a:t>
            </a:fld>
            <a:endParaRPr lang="zh-TW" altLang="en-US"/>
          </a:p>
        </p:txBody>
      </p:sp>
      <p:pic>
        <p:nvPicPr>
          <p:cNvPr id="5" name="圖片 4">
            <a:extLst>
              <a:ext uri="{FF2B5EF4-FFF2-40B4-BE49-F238E27FC236}">
                <a16:creationId xmlns:a16="http://schemas.microsoft.com/office/drawing/2014/main" id="{09FEB5A1-6754-4A4C-B426-B0BBB60BB1F0}"/>
              </a:ext>
            </a:extLst>
          </p:cNvPr>
          <p:cNvPicPr>
            <a:picLocks noChangeAspect="1"/>
          </p:cNvPicPr>
          <p:nvPr/>
        </p:nvPicPr>
        <p:blipFill>
          <a:blip r:embed="rId2"/>
          <a:stretch>
            <a:fillRect/>
          </a:stretch>
        </p:blipFill>
        <p:spPr>
          <a:xfrm>
            <a:off x="1952625" y="1830387"/>
            <a:ext cx="4362450" cy="4762500"/>
          </a:xfrm>
          <a:prstGeom prst="rect">
            <a:avLst/>
          </a:prstGeom>
        </p:spPr>
      </p:pic>
    </p:spTree>
    <p:extLst>
      <p:ext uri="{BB962C8B-B14F-4D97-AF65-F5344CB8AC3E}">
        <p14:creationId xmlns:p14="http://schemas.microsoft.com/office/powerpoint/2010/main" val="52562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F9D34E-69EF-4C50-91B0-0B8D2939BB8C}"/>
              </a:ext>
            </a:extLst>
          </p:cNvPr>
          <p:cNvSpPr>
            <a:spLocks noGrp="1"/>
          </p:cNvSpPr>
          <p:nvPr>
            <p:ph type="title"/>
          </p:nvPr>
        </p:nvSpPr>
        <p:spPr/>
        <p:txBody>
          <a:bodyPr/>
          <a:lstStyle/>
          <a:p>
            <a:r>
              <a:rPr lang="zh-TW" altLang="en-US" dirty="0"/>
              <a:t>名詞解釋</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7B78DF5-06DD-46B4-9EAA-8E0B1A5D90B2}"/>
                  </a:ext>
                </a:extLst>
              </p:cNvPr>
              <p:cNvSpPr>
                <a:spLocks noGrp="1"/>
              </p:cNvSpPr>
              <p:nvPr>
                <p:ph idx="1"/>
              </p:nvPr>
            </p:nvSpPr>
            <p:spPr>
              <a:xfrm>
                <a:off x="377825" y="838201"/>
                <a:ext cx="8434388" cy="5305424"/>
              </a:xfrm>
            </p:spPr>
            <p:txBody>
              <a:bodyPr/>
              <a:lstStyle/>
              <a:p>
                <a:r>
                  <a:rPr lang="en-US" altLang="zh-TW" dirty="0"/>
                  <a:t>Target bandwidth </a:t>
                </a:r>
                <a14:m>
                  <m:oMath xmlns:m="http://schemas.openxmlformats.org/officeDocument/2006/math">
                    <m:r>
                      <a:rPr lang="en-US" altLang="zh-TW" i="1">
                        <a:latin typeface="Cambria Math" panose="02040503050406030204" pitchFamily="18" charset="0"/>
                      </a:rPr>
                      <m:t>2</m:t>
                    </m:r>
                  </m:oMath>
                </a14:m>
                <a:r>
                  <a:rPr lang="en-US" altLang="zh-TW" dirty="0"/>
                  <a:t>f</a:t>
                </a:r>
              </a:p>
              <a:p>
                <a:pPr lvl="1"/>
                <a:r>
                  <a:rPr lang="en-US" altLang="zh-TW" dirty="0"/>
                  <a:t>Rise time : f</a:t>
                </a:r>
              </a:p>
              <a:p>
                <a:r>
                  <a:rPr lang="en-US" altLang="zh-TW" dirty="0"/>
                  <a:t>Zero order Hold : </a:t>
                </a:r>
                <a:r>
                  <a:rPr lang="zh-TW" altLang="en-US" dirty="0"/>
                  <a:t>一種</a:t>
                </a:r>
                <a:r>
                  <a:rPr lang="en-US" altLang="zh-TW" dirty="0"/>
                  <a:t>discrete time </a:t>
                </a:r>
                <a:r>
                  <a:rPr lang="zh-TW" altLang="en-US" dirty="0"/>
                  <a:t>的 </a:t>
                </a:r>
                <a:r>
                  <a:rPr lang="en-US" altLang="zh-TW" dirty="0"/>
                  <a:t>control </a:t>
                </a:r>
                <a:r>
                  <a:rPr lang="zh-TW" altLang="en-US" dirty="0"/>
                  <a:t>轉換方式</a:t>
                </a:r>
                <a:endParaRPr lang="en-US" altLang="zh-TW" dirty="0"/>
              </a:p>
              <a:p>
                <a:r>
                  <a:rPr lang="en-US" altLang="zh-TW" dirty="0" err="1"/>
                  <a:t>Matlab</a:t>
                </a:r>
                <a:r>
                  <a:rPr lang="zh-TW" altLang="en-US" dirty="0"/>
                  <a:t> </a:t>
                </a:r>
                <a:r>
                  <a:rPr lang="en-US" altLang="zh-TW" dirty="0"/>
                  <a:t>: c2d</a:t>
                </a:r>
                <a:r>
                  <a:rPr lang="zh-TW" altLang="en-US" dirty="0"/>
                  <a:t> </a:t>
                </a:r>
                <a:r>
                  <a:rPr lang="en-US" altLang="zh-TW" dirty="0"/>
                  <a:t>()</a:t>
                </a:r>
                <a:r>
                  <a:rPr lang="zh-TW" altLang="en-US" dirty="0"/>
                  <a:t> </a:t>
                </a:r>
                <a:endParaRPr lang="en-US" altLang="zh-TW" dirty="0"/>
              </a:p>
              <a:p>
                <a:pPr lvl="1"/>
                <a:r>
                  <a:rPr lang="en-US" altLang="zh-TW" dirty="0"/>
                  <a:t> default </a:t>
                </a:r>
                <a:r>
                  <a:rPr lang="zh-TW" altLang="en-US" dirty="0"/>
                  <a:t>轉換方式</a:t>
                </a:r>
                <a:r>
                  <a:rPr lang="en-US" altLang="zh-TW" dirty="0"/>
                  <a:t> </a:t>
                </a:r>
              </a:p>
              <a:p>
                <a:r>
                  <a:rPr lang="en-US" altLang="zh-TW" dirty="0"/>
                  <a:t>Arbitrary :</a:t>
                </a:r>
                <a:r>
                  <a:rPr lang="zh-TW" altLang="en-US" dirty="0"/>
                  <a:t> 隨意的</a:t>
                </a:r>
                <a:endParaRPr lang="en-US" altLang="zh-TW" dirty="0"/>
              </a:p>
              <a:p>
                <a:r>
                  <a:rPr lang="en-US" altLang="zh-TW" dirty="0"/>
                  <a:t>Hold logic : </a:t>
                </a:r>
                <a:r>
                  <a:rPr lang="zh-TW" altLang="en-US" dirty="0"/>
                  <a:t>將數位訊號利用</a:t>
                </a:r>
                <a:r>
                  <a:rPr lang="en-US" altLang="zh-TW" dirty="0"/>
                  <a:t>step </a:t>
                </a:r>
                <a:r>
                  <a:rPr lang="zh-TW" altLang="en-US" dirty="0"/>
                  <a:t>方式 轉為 連續類比訊號</a:t>
                </a:r>
                <a:endParaRPr lang="en-US" altLang="zh-TW" dirty="0"/>
              </a:p>
            </p:txBody>
          </p:sp>
        </mc:Choice>
        <mc:Fallback xmlns="">
          <p:sp>
            <p:nvSpPr>
              <p:cNvPr id="3" name="內容版面配置區 2">
                <a:extLst>
                  <a:ext uri="{FF2B5EF4-FFF2-40B4-BE49-F238E27FC236}">
                    <a16:creationId xmlns:a16="http://schemas.microsoft.com/office/drawing/2014/main" id="{47B78DF5-06DD-46B4-9EAA-8E0B1A5D90B2}"/>
                  </a:ext>
                </a:extLst>
              </p:cNvPr>
              <p:cNvSpPr>
                <a:spLocks noGrp="1" noRot="1" noChangeAspect="1" noMove="1" noResize="1" noEditPoints="1" noAdjustHandles="1" noChangeArrowheads="1" noChangeShapeType="1" noTextEdit="1"/>
              </p:cNvSpPr>
              <p:nvPr>
                <p:ph idx="1"/>
              </p:nvPr>
            </p:nvSpPr>
            <p:spPr>
              <a:xfrm>
                <a:off x="377825" y="838201"/>
                <a:ext cx="8434388" cy="5305424"/>
              </a:xfrm>
              <a:blipFill>
                <a:blip r:embed="rId2"/>
                <a:stretch>
                  <a:fillRect l="-1156" t="-172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47AB43DE-4379-4837-A4A7-D42D37047507}"/>
              </a:ext>
            </a:extLst>
          </p:cNvPr>
          <p:cNvSpPr>
            <a:spLocks noGrp="1"/>
          </p:cNvSpPr>
          <p:nvPr>
            <p:ph type="sldNum" sz="quarter" idx="12"/>
          </p:nvPr>
        </p:nvSpPr>
        <p:spPr/>
        <p:txBody>
          <a:bodyPr/>
          <a:lstStyle/>
          <a:p>
            <a:fld id="{FC175A1F-17AA-440E-A787-FA438D8C8862}" type="slidenum">
              <a:rPr lang="zh-TW" altLang="en-US" smtClean="0"/>
              <a:pPr/>
              <a:t>45</a:t>
            </a:fld>
            <a:endParaRPr lang="zh-TW" altLang="en-US"/>
          </a:p>
        </p:txBody>
      </p:sp>
    </p:spTree>
    <p:extLst>
      <p:ext uri="{BB962C8B-B14F-4D97-AF65-F5344CB8AC3E}">
        <p14:creationId xmlns:p14="http://schemas.microsoft.com/office/powerpoint/2010/main" val="296250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E489DB-9C6E-4205-BBD4-3D1F2D3F4000}"/>
              </a:ext>
            </a:extLst>
          </p:cNvPr>
          <p:cNvSpPr>
            <a:spLocks noGrp="1"/>
          </p:cNvSpPr>
          <p:nvPr>
            <p:ph type="title"/>
          </p:nvPr>
        </p:nvSpPr>
        <p:spPr/>
        <p:txBody>
          <a:bodyPr/>
          <a:lstStyle/>
          <a:p>
            <a:r>
              <a:rPr lang="zh-TW" altLang="en-US" dirty="0"/>
              <a:t>名詞解釋</a:t>
            </a:r>
          </a:p>
        </p:txBody>
      </p:sp>
      <p:sp>
        <p:nvSpPr>
          <p:cNvPr id="3" name="內容版面配置區 2">
            <a:extLst>
              <a:ext uri="{FF2B5EF4-FFF2-40B4-BE49-F238E27FC236}">
                <a16:creationId xmlns:a16="http://schemas.microsoft.com/office/drawing/2014/main" id="{67FF482E-ADF3-41F4-9829-7CB8ACBD7509}"/>
              </a:ext>
            </a:extLst>
          </p:cNvPr>
          <p:cNvSpPr>
            <a:spLocks noGrp="1"/>
          </p:cNvSpPr>
          <p:nvPr>
            <p:ph idx="1"/>
          </p:nvPr>
        </p:nvSpPr>
        <p:spPr/>
        <p:txBody>
          <a:bodyPr/>
          <a:lstStyle/>
          <a:p>
            <a:r>
              <a:rPr lang="en-US" altLang="zh-TW" dirty="0"/>
              <a:t>Implicit :</a:t>
            </a:r>
            <a:r>
              <a:rPr lang="zh-TW" altLang="en-US" dirty="0"/>
              <a:t> </a:t>
            </a:r>
            <a:r>
              <a:rPr lang="en-US" altLang="zh-TW" dirty="0"/>
              <a:t>“</a:t>
            </a:r>
            <a:r>
              <a:rPr lang="zh-TW" altLang="en-US" dirty="0"/>
              <a:t>淺</a:t>
            </a:r>
            <a:r>
              <a:rPr lang="en-US" altLang="zh-TW" dirty="0"/>
              <a:t>”</a:t>
            </a:r>
            <a:r>
              <a:rPr lang="zh-TW" altLang="en-US" dirty="0"/>
              <a:t>顯易懂的</a:t>
            </a:r>
            <a:r>
              <a:rPr lang="en-US" altLang="zh-TW" dirty="0"/>
              <a:t> </a:t>
            </a:r>
          </a:p>
          <a:p>
            <a:r>
              <a:rPr lang="en-US" altLang="zh-TW" dirty="0"/>
              <a:t>Explicit :</a:t>
            </a:r>
            <a:r>
              <a:rPr lang="zh-TW" altLang="en-US" dirty="0"/>
              <a:t> 較為詳細的</a:t>
            </a:r>
            <a:endParaRPr lang="en-US" altLang="zh-TW" dirty="0"/>
          </a:p>
          <a:p>
            <a:r>
              <a:rPr lang="en-US" altLang="zh-TW" dirty="0"/>
              <a:t>Stopgap : </a:t>
            </a:r>
            <a:r>
              <a:rPr lang="zh-TW" altLang="en-US" dirty="0"/>
              <a:t>權宜之下的產物</a:t>
            </a:r>
            <a:endParaRPr lang="en-US" altLang="zh-TW" dirty="0"/>
          </a:p>
          <a:p>
            <a:r>
              <a:rPr lang="en-US" altLang="zh-TW" dirty="0"/>
              <a:t>causal system : </a:t>
            </a:r>
            <a:r>
              <a:rPr lang="zh-TW" altLang="en-US" dirty="0"/>
              <a:t>因果系統 </a:t>
            </a:r>
            <a:endParaRPr lang="en-US" altLang="zh-TW" dirty="0"/>
          </a:p>
          <a:p>
            <a:pPr lvl="1"/>
            <a:r>
              <a:rPr lang="zh-TW" altLang="en-US" dirty="0"/>
              <a:t>系統的輸出僅與當前與過去的輸入有關，而與將來的輸入無關</a:t>
            </a:r>
            <a:endParaRPr lang="en-US" altLang="zh-TW" dirty="0"/>
          </a:p>
          <a:p>
            <a:r>
              <a:rPr lang="en-US" altLang="zh-TW" dirty="0"/>
              <a:t>Cartesian grid </a:t>
            </a:r>
            <a:r>
              <a:rPr lang="zh-TW" altLang="en-US" dirty="0"/>
              <a:t>一般的座標圖</a:t>
            </a:r>
          </a:p>
        </p:txBody>
      </p:sp>
      <p:sp>
        <p:nvSpPr>
          <p:cNvPr id="4" name="投影片編號版面配置區 3">
            <a:extLst>
              <a:ext uri="{FF2B5EF4-FFF2-40B4-BE49-F238E27FC236}">
                <a16:creationId xmlns:a16="http://schemas.microsoft.com/office/drawing/2014/main" id="{22614343-CE6E-4692-888B-088B310E4477}"/>
              </a:ext>
            </a:extLst>
          </p:cNvPr>
          <p:cNvSpPr>
            <a:spLocks noGrp="1"/>
          </p:cNvSpPr>
          <p:nvPr>
            <p:ph type="sldNum" sz="quarter" idx="12"/>
          </p:nvPr>
        </p:nvSpPr>
        <p:spPr/>
        <p:txBody>
          <a:bodyPr/>
          <a:lstStyle/>
          <a:p>
            <a:fld id="{FC175A1F-17AA-440E-A787-FA438D8C8862}" type="slidenum">
              <a:rPr lang="zh-TW" altLang="en-US" smtClean="0"/>
              <a:pPr/>
              <a:t>46</a:t>
            </a:fld>
            <a:endParaRPr lang="zh-TW" altLang="en-US"/>
          </a:p>
        </p:txBody>
      </p:sp>
    </p:spTree>
    <p:extLst>
      <p:ext uri="{BB962C8B-B14F-4D97-AF65-F5344CB8AC3E}">
        <p14:creationId xmlns:p14="http://schemas.microsoft.com/office/powerpoint/2010/main" val="196394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707E66-3807-407D-B6D6-2B948CC8581C}"/>
              </a:ext>
            </a:extLst>
          </p:cNvPr>
          <p:cNvSpPr>
            <a:spLocks noGrp="1"/>
          </p:cNvSpPr>
          <p:nvPr>
            <p:ph type="title"/>
          </p:nvPr>
        </p:nvSpPr>
        <p:spPr/>
        <p:txBody>
          <a:bodyPr/>
          <a:lstStyle/>
          <a:p>
            <a:r>
              <a:rPr lang="en-US" altLang="zh-TW" dirty="0"/>
              <a:t>Comment</a:t>
            </a:r>
            <a:endParaRPr lang="zh-TW" altLang="en-US" dirty="0"/>
          </a:p>
        </p:txBody>
      </p:sp>
      <p:sp>
        <p:nvSpPr>
          <p:cNvPr id="3" name="內容版面配置區 2">
            <a:extLst>
              <a:ext uri="{FF2B5EF4-FFF2-40B4-BE49-F238E27FC236}">
                <a16:creationId xmlns:a16="http://schemas.microsoft.com/office/drawing/2014/main" id="{C817B224-2C7F-4997-B25E-9499029FE5B8}"/>
              </a:ext>
            </a:extLst>
          </p:cNvPr>
          <p:cNvSpPr>
            <a:spLocks noGrp="1"/>
          </p:cNvSpPr>
          <p:nvPr>
            <p:ph sz="half" idx="1"/>
          </p:nvPr>
        </p:nvSpPr>
        <p:spPr>
          <a:xfrm>
            <a:off x="346075" y="722313"/>
            <a:ext cx="8676005" cy="5983287"/>
          </a:xfrm>
        </p:spPr>
        <p:txBody>
          <a:bodyPr/>
          <a:lstStyle/>
          <a:p>
            <a:r>
              <a:rPr lang="zh-TW" altLang="en-US" sz="2400" dirty="0">
                <a:latin typeface="標楷體" panose="03000509000000000000" pitchFamily="65" charset="-120"/>
                <a:ea typeface="標楷體" panose="03000509000000000000" pitchFamily="65" charset="-120"/>
              </a:rPr>
              <a:t>作為一個論文題目 要解決的問題需要被定義</a:t>
            </a:r>
            <a:endParaRPr lang="en-US" altLang="zh-TW" sz="2400" dirty="0">
              <a:latin typeface="標楷體" panose="03000509000000000000" pitchFamily="65" charset="-120"/>
              <a:ea typeface="標楷體" panose="03000509000000000000" pitchFamily="65" charset="-120"/>
            </a:endParaRPr>
          </a:p>
          <a:p>
            <a:pPr lvl="1"/>
            <a:r>
              <a:rPr lang="zh-TW" altLang="en-US" sz="2000" dirty="0">
                <a:latin typeface="標楷體" panose="03000509000000000000" pitchFamily="65" charset="-120"/>
                <a:ea typeface="標楷體" panose="03000509000000000000" pitchFamily="65" charset="-120"/>
              </a:rPr>
              <a:t>非數位電路的控制方式有甚麼問題要解決</a:t>
            </a:r>
            <a:endParaRPr lang="en-US" altLang="zh-TW" sz="2000" dirty="0">
              <a:latin typeface="標楷體" panose="03000509000000000000" pitchFamily="65" charset="-120"/>
              <a:ea typeface="標楷體" panose="03000509000000000000" pitchFamily="65" charset="-120"/>
            </a:endParaRPr>
          </a:p>
          <a:p>
            <a:pPr lvl="1"/>
            <a:r>
              <a:rPr lang="zh-TW" altLang="en-US" sz="2000" dirty="0">
                <a:latin typeface="標楷體" panose="03000509000000000000" pitchFamily="65" charset="-120"/>
                <a:ea typeface="標楷體" panose="03000509000000000000" pitchFamily="65" charset="-120"/>
              </a:rPr>
              <a:t>這個應用照目前類比的方式去做會遇到什麼樣的問題</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讓我覺得應該去使用數位電路去做使用</a:t>
            </a:r>
            <a:endParaRPr lang="en-US" altLang="zh-TW" sz="20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這個題目是要去做甚麼樣的一個應用</a:t>
            </a:r>
            <a:endParaRPr lang="en-US" altLang="zh-TW" sz="2400" dirty="0">
              <a:latin typeface="標楷體" panose="03000509000000000000" pitchFamily="65" charset="-120"/>
              <a:ea typeface="標楷體" panose="03000509000000000000" pitchFamily="65" charset="-120"/>
            </a:endParaRPr>
          </a:p>
          <a:p>
            <a:pPr lvl="2"/>
            <a:r>
              <a:rPr lang="zh-TW" altLang="en-US" sz="1800" dirty="0">
                <a:latin typeface="標楷體" panose="03000509000000000000" pitchFamily="65" charset="-120"/>
                <a:ea typeface="標楷體" panose="03000509000000000000" pitchFamily="65" charset="-120"/>
              </a:rPr>
              <a:t>設下</a:t>
            </a:r>
            <a:r>
              <a:rPr lang="en-US" altLang="zh-TW" sz="1800" dirty="0">
                <a:latin typeface="標楷體" panose="03000509000000000000" pitchFamily="65" charset="-120"/>
                <a:ea typeface="標楷體" panose="03000509000000000000" pitchFamily="65" charset="-120"/>
              </a:rPr>
              <a:t>constraint</a:t>
            </a:r>
          </a:p>
          <a:p>
            <a:pPr lvl="2"/>
            <a:r>
              <a:rPr lang="zh-TW" altLang="en-US" sz="1800" dirty="0">
                <a:latin typeface="標楷體" panose="03000509000000000000" pitchFamily="65" charset="-120"/>
                <a:ea typeface="標楷體" panose="03000509000000000000" pitchFamily="65" charset="-120"/>
              </a:rPr>
              <a:t>這個應用下會有產生什麼樣的問題</a:t>
            </a:r>
            <a:endParaRPr lang="en-US" altLang="zh-TW" sz="1800" dirty="0">
              <a:latin typeface="標楷體" panose="03000509000000000000" pitchFamily="65" charset="-120"/>
              <a:ea typeface="標楷體" panose="03000509000000000000" pitchFamily="65" charset="-120"/>
            </a:endParaRPr>
          </a:p>
          <a:p>
            <a:pPr lvl="3"/>
            <a:r>
              <a:rPr lang="en-US" altLang="zh-TW" sz="1400" dirty="0">
                <a:latin typeface="標楷體" panose="03000509000000000000" pitchFamily="65" charset="-120"/>
                <a:ea typeface="標楷體" panose="03000509000000000000" pitchFamily="65" charset="-120"/>
              </a:rPr>
              <a:t>Example : </a:t>
            </a:r>
            <a:r>
              <a:rPr lang="en-US" altLang="zh-TW" sz="1400" dirty="0" err="1">
                <a:latin typeface="標楷體" panose="03000509000000000000" pitchFamily="65" charset="-120"/>
                <a:ea typeface="標楷體" panose="03000509000000000000" pitchFamily="65" charset="-120"/>
              </a:rPr>
              <a:t>Motar</a:t>
            </a:r>
            <a:r>
              <a:rPr lang="en-US" altLang="zh-TW" sz="1400" dirty="0">
                <a:latin typeface="標楷體" panose="03000509000000000000" pitchFamily="65" charset="-120"/>
                <a:ea typeface="標楷體" panose="03000509000000000000" pitchFamily="65" charset="-120"/>
              </a:rPr>
              <a:t> model </a:t>
            </a:r>
            <a:r>
              <a:rPr lang="zh-TW" altLang="en-US" sz="1400" dirty="0">
                <a:latin typeface="標楷體" panose="03000509000000000000" pitchFamily="65" charset="-120"/>
                <a:ea typeface="標楷體" panose="03000509000000000000" pitchFamily="65" charset="-120"/>
              </a:rPr>
              <a:t>在類比電路有較大的 </a:t>
            </a:r>
            <a:r>
              <a:rPr lang="en-US" altLang="zh-TW" sz="1400" dirty="0">
                <a:latin typeface="標楷體" panose="03000509000000000000" pitchFamily="65" charset="-120"/>
                <a:ea typeface="標楷體" panose="03000509000000000000" pitchFamily="65" charset="-120"/>
              </a:rPr>
              <a:t>overshoot </a:t>
            </a:r>
            <a:r>
              <a:rPr lang="zh-TW" altLang="en-US" sz="1400" dirty="0">
                <a:latin typeface="標楷體" panose="03000509000000000000" pitchFamily="65" charset="-120"/>
                <a:ea typeface="標楷體" panose="03000509000000000000" pitchFamily="65" charset="-120"/>
              </a:rPr>
              <a:t>需要被解決</a:t>
            </a:r>
            <a:endParaRPr lang="en-US" altLang="zh-TW" sz="1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數位控制器比類比控制器還要好的地方</a:t>
            </a:r>
            <a:endParaRPr lang="en-US" altLang="zh-TW" sz="2400" dirty="0">
              <a:latin typeface="標楷體" panose="03000509000000000000" pitchFamily="65" charset="-120"/>
              <a:ea typeface="標楷體" panose="03000509000000000000" pitchFamily="65" charset="-120"/>
            </a:endParaRPr>
          </a:p>
          <a:p>
            <a:pPr lvl="2"/>
            <a:r>
              <a:rPr lang="zh-TW" altLang="en-US" sz="1800" dirty="0">
                <a:latin typeface="標楷體" panose="03000509000000000000" pitchFamily="65" charset="-120"/>
                <a:ea typeface="標楷體" panose="03000509000000000000" pitchFamily="65" charset="-120"/>
              </a:rPr>
              <a:t>在於他的</a:t>
            </a:r>
            <a:r>
              <a:rPr lang="en-US" altLang="zh-TW" sz="1800" dirty="0">
                <a:latin typeface="標楷體" panose="03000509000000000000" pitchFamily="65" charset="-120"/>
                <a:ea typeface="標楷體" panose="03000509000000000000" pitchFamily="65" charset="-120"/>
              </a:rPr>
              <a:t>reliability </a:t>
            </a:r>
            <a:r>
              <a:rPr lang="zh-TW" altLang="en-US" sz="1800" dirty="0">
                <a:latin typeface="標楷體" panose="03000509000000000000" pitchFamily="65" charset="-120"/>
                <a:ea typeface="標楷體" panose="03000509000000000000" pitchFamily="65" charset="-120"/>
              </a:rPr>
              <a:t>比較好 類比要達到相同的效果需要花費比較貴的元件</a:t>
            </a:r>
            <a:endParaRPr lang="en-US" altLang="zh-TW" sz="1800" dirty="0">
              <a:latin typeface="標楷體" panose="03000509000000000000" pitchFamily="65" charset="-120"/>
              <a:ea typeface="標楷體" panose="03000509000000000000" pitchFamily="65" charset="-120"/>
            </a:endParaRPr>
          </a:p>
          <a:p>
            <a:pPr lvl="2"/>
            <a:r>
              <a:rPr lang="zh-TW" altLang="en-US" sz="1800" dirty="0">
                <a:latin typeface="標楷體" panose="03000509000000000000" pitchFamily="65" charset="-120"/>
                <a:ea typeface="標楷體" panose="03000509000000000000" pitchFamily="65" charset="-120"/>
              </a:rPr>
              <a:t>數位控制器通常是使用 </a:t>
            </a:r>
            <a:r>
              <a:rPr lang="en-US" altLang="zh-TW" sz="1800" dirty="0">
                <a:latin typeface="標楷體" panose="03000509000000000000" pitchFamily="65" charset="-120"/>
                <a:ea typeface="標楷體" panose="03000509000000000000" pitchFamily="65" charset="-120"/>
              </a:rPr>
              <a:t>microcontroller </a:t>
            </a:r>
            <a:r>
              <a:rPr lang="zh-TW" altLang="en-US" sz="1800" dirty="0">
                <a:latin typeface="標楷體" panose="03000509000000000000" pitchFamily="65" charset="-120"/>
                <a:ea typeface="標楷體" panose="03000509000000000000" pitchFamily="65" charset="-120"/>
              </a:rPr>
              <a:t>去完成這樣的分析</a:t>
            </a:r>
            <a:endParaRPr lang="en-US" altLang="zh-TW" sz="1800" dirty="0">
              <a:latin typeface="標楷體" panose="03000509000000000000" pitchFamily="65" charset="-120"/>
              <a:ea typeface="標楷體" panose="03000509000000000000" pitchFamily="65" charset="-120"/>
            </a:endParaRPr>
          </a:p>
          <a:p>
            <a:pPr lvl="2"/>
            <a:r>
              <a:rPr lang="zh-TW" altLang="en-US" sz="1800" dirty="0">
                <a:latin typeface="標楷體" panose="03000509000000000000" pitchFamily="65" charset="-120"/>
                <a:ea typeface="標楷體" panose="03000509000000000000" pitchFamily="65" charset="-120"/>
              </a:rPr>
              <a:t>且面積也比較小</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但不會小到非常多</a:t>
            </a:r>
            <a:r>
              <a:rPr lang="en-US" altLang="zh-TW" sz="1800" dirty="0">
                <a:latin typeface="標楷體" panose="03000509000000000000" pitchFamily="65" charset="-120"/>
                <a:ea typeface="標楷體" panose="03000509000000000000" pitchFamily="65" charset="-120"/>
              </a:rPr>
              <a:t>)</a:t>
            </a:r>
          </a:p>
          <a:p>
            <a:pPr lvl="2"/>
            <a:r>
              <a:rPr lang="en-US" altLang="zh-TW" sz="1800" dirty="0">
                <a:latin typeface="標楷體" panose="03000509000000000000" pitchFamily="65" charset="-120"/>
                <a:ea typeface="標楷體" panose="03000509000000000000" pitchFamily="65" charset="-120"/>
              </a:rPr>
              <a:t>Microcontroller </a:t>
            </a:r>
            <a:r>
              <a:rPr lang="zh-TW" altLang="en-US" sz="1800" dirty="0">
                <a:latin typeface="標楷體" panose="03000509000000000000" pitchFamily="65" charset="-120"/>
                <a:ea typeface="標楷體" panose="03000509000000000000" pitchFamily="65" charset="-120"/>
              </a:rPr>
              <a:t>可以多做其他</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a:t>
            </a:r>
            <a:r>
              <a:rPr lang="en-US" altLang="zh-TW" sz="1800" dirty="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運算</a:t>
            </a:r>
            <a:endParaRPr lang="en-US" altLang="zh-TW" sz="18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我們的研究是否要到</a:t>
            </a:r>
            <a:r>
              <a:rPr lang="en-US" altLang="zh-TW" sz="2400" dirty="0">
                <a:latin typeface="標楷體" panose="03000509000000000000" pitchFamily="65" charset="-120"/>
                <a:ea typeface="標楷體" panose="03000509000000000000" pitchFamily="65" charset="-120"/>
              </a:rPr>
              <a:t>implement</a:t>
            </a:r>
            <a:r>
              <a:rPr lang="zh-TW" altLang="en-US" sz="2400" dirty="0">
                <a:latin typeface="標楷體" panose="03000509000000000000" pitchFamily="65" charset="-120"/>
                <a:ea typeface="標楷體" panose="03000509000000000000" pitchFamily="65" charset="-120"/>
              </a:rPr>
              <a:t>的階段</a:t>
            </a:r>
            <a:endParaRPr lang="en-US" altLang="zh-TW" sz="20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范明彥老師的專長是在 </a:t>
            </a:r>
            <a:r>
              <a:rPr lang="en-US" altLang="zh-TW" sz="2400" dirty="0">
                <a:latin typeface="標楷體" panose="03000509000000000000" pitchFamily="65" charset="-120"/>
                <a:ea typeface="標楷體" panose="03000509000000000000" pitchFamily="65" charset="-120"/>
              </a:rPr>
              <a:t>power converter </a:t>
            </a:r>
            <a:r>
              <a:rPr lang="zh-TW" altLang="en-US" sz="2400" dirty="0">
                <a:latin typeface="標楷體" panose="03000509000000000000" pitchFamily="65" charset="-120"/>
                <a:ea typeface="標楷體" panose="03000509000000000000" pitchFamily="65" charset="-120"/>
              </a:rPr>
              <a:t>中的 </a:t>
            </a:r>
            <a:r>
              <a:rPr lang="en-US" altLang="zh-TW" sz="2400" dirty="0">
                <a:latin typeface="標楷體" panose="03000509000000000000" pitchFamily="65" charset="-120"/>
                <a:ea typeface="標楷體" panose="03000509000000000000" pitchFamily="65" charset="-120"/>
              </a:rPr>
              <a:t>converter</a:t>
            </a:r>
            <a:r>
              <a:rPr lang="zh-TW" altLang="en-US" sz="2400" dirty="0">
                <a:latin typeface="標楷體" panose="03000509000000000000" pitchFamily="65" charset="-120"/>
                <a:ea typeface="標楷體" panose="03000509000000000000" pitchFamily="65" charset="-120"/>
              </a:rPr>
              <a:t> </a:t>
            </a:r>
            <a:r>
              <a:rPr lang="en-US" altLang="zh-TW" sz="2400" dirty="0">
                <a:latin typeface="標楷體" panose="03000509000000000000" pitchFamily="65" charset="-120"/>
                <a:ea typeface="標楷體" panose="03000509000000000000" pitchFamily="65" charset="-120"/>
              </a:rPr>
              <a:t>switching</a:t>
            </a:r>
          </a:p>
        </p:txBody>
      </p:sp>
      <p:sp>
        <p:nvSpPr>
          <p:cNvPr id="5" name="投影片編號版面配置區 4">
            <a:extLst>
              <a:ext uri="{FF2B5EF4-FFF2-40B4-BE49-F238E27FC236}">
                <a16:creationId xmlns:a16="http://schemas.microsoft.com/office/drawing/2014/main" id="{EB58DDC2-5F6B-4A54-BE8E-0EB0429B337F}"/>
              </a:ext>
            </a:extLst>
          </p:cNvPr>
          <p:cNvSpPr>
            <a:spLocks noGrp="1"/>
          </p:cNvSpPr>
          <p:nvPr>
            <p:ph type="sldNum" sz="quarter" idx="12"/>
          </p:nvPr>
        </p:nvSpPr>
        <p:spPr/>
        <p:txBody>
          <a:bodyPr/>
          <a:lstStyle/>
          <a:p>
            <a:fld id="{FC175A1F-17AA-440E-A787-FA438D8C8862}" type="slidenum">
              <a:rPr lang="zh-TW" altLang="en-US" smtClean="0"/>
              <a:pPr/>
              <a:t>47</a:t>
            </a:fld>
            <a:endParaRPr lang="zh-TW" altLang="en-US"/>
          </a:p>
        </p:txBody>
      </p:sp>
    </p:spTree>
    <p:extLst>
      <p:ext uri="{BB962C8B-B14F-4D97-AF65-F5344CB8AC3E}">
        <p14:creationId xmlns:p14="http://schemas.microsoft.com/office/powerpoint/2010/main" val="3134610743"/>
      </p:ext>
    </p:extLst>
  </p:cSld>
  <p:clrMapOvr>
    <a:masterClrMapping/>
  </p:clrMapOvr>
  <p:transition>
    <p:pull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323F94-F61B-4CAA-B128-0F52941D1483}"/>
              </a:ext>
            </a:extLst>
          </p:cNvPr>
          <p:cNvSpPr>
            <a:spLocks noGrp="1"/>
          </p:cNvSpPr>
          <p:nvPr>
            <p:ph type="title"/>
          </p:nvPr>
        </p:nvSpPr>
        <p:spPr/>
        <p:txBody>
          <a:bodyPr/>
          <a:lstStyle/>
          <a:p>
            <a:r>
              <a:rPr lang="zh-TW" altLang="en-US" dirty="0"/>
              <a:t>問題</a:t>
            </a:r>
          </a:p>
        </p:txBody>
      </p:sp>
      <p:sp>
        <p:nvSpPr>
          <p:cNvPr id="3" name="內容版面配置區 2">
            <a:extLst>
              <a:ext uri="{FF2B5EF4-FFF2-40B4-BE49-F238E27FC236}">
                <a16:creationId xmlns:a16="http://schemas.microsoft.com/office/drawing/2014/main" id="{C50EB6AE-9395-4D48-9CB4-052DC37286FC}"/>
              </a:ext>
            </a:extLst>
          </p:cNvPr>
          <p:cNvSpPr>
            <a:spLocks noGrp="1"/>
          </p:cNvSpPr>
          <p:nvPr>
            <p:ph sz="half" idx="1"/>
          </p:nvPr>
        </p:nvSpPr>
        <p:spPr>
          <a:xfrm>
            <a:off x="377824" y="838200"/>
            <a:ext cx="8451849" cy="3175000"/>
          </a:xfrm>
        </p:spPr>
        <p:txBody>
          <a:bodyPr/>
          <a:lstStyle/>
          <a:p>
            <a:r>
              <a:rPr lang="zh-TW" altLang="en-US" dirty="0"/>
              <a:t>諧振槽的</a:t>
            </a:r>
            <a:r>
              <a:rPr lang="en-US" altLang="zh-TW" dirty="0"/>
              <a:t>RLC</a:t>
            </a:r>
            <a:r>
              <a:rPr lang="zh-TW" altLang="en-US" dirty="0"/>
              <a:t> 會先決定 </a:t>
            </a:r>
            <a:r>
              <a:rPr lang="en-US" altLang="zh-TW" dirty="0"/>
              <a:t>C</a:t>
            </a:r>
            <a:r>
              <a:rPr lang="zh-TW" altLang="en-US" dirty="0"/>
              <a:t> 再決定</a:t>
            </a:r>
            <a:r>
              <a:rPr lang="en-US" altLang="zh-TW" dirty="0"/>
              <a:t>L</a:t>
            </a:r>
            <a:r>
              <a:rPr lang="zh-TW" altLang="en-US" dirty="0"/>
              <a:t> 但我只知道比利的狀況下要如何去定出 </a:t>
            </a:r>
            <a:r>
              <a:rPr lang="en-US" altLang="zh-TW" dirty="0"/>
              <a:t>C</a:t>
            </a:r>
            <a:r>
              <a:rPr lang="zh-TW" altLang="en-US" dirty="0"/>
              <a:t> 或 </a:t>
            </a:r>
            <a:r>
              <a:rPr lang="en-US" altLang="zh-TW" dirty="0"/>
              <a:t>L</a:t>
            </a:r>
            <a:r>
              <a:rPr lang="zh-TW" altLang="en-US" dirty="0"/>
              <a:t> 的值</a:t>
            </a:r>
            <a:endParaRPr lang="en-US" altLang="zh-TW" dirty="0"/>
          </a:p>
          <a:p>
            <a:r>
              <a:rPr lang="zh-TW" altLang="en-US" dirty="0"/>
              <a:t>一次側電流取</a:t>
            </a:r>
            <a:r>
              <a:rPr lang="en-US" altLang="zh-TW" dirty="0"/>
              <a:t>5A</a:t>
            </a:r>
            <a:r>
              <a:rPr lang="zh-TW" altLang="en-US" dirty="0"/>
              <a:t> 二次側電流取</a:t>
            </a:r>
            <a:r>
              <a:rPr lang="en-US" altLang="zh-TW" dirty="0"/>
              <a:t>15A</a:t>
            </a:r>
            <a:r>
              <a:rPr lang="zh-TW" altLang="en-US" dirty="0"/>
              <a:t> 則此數值是如何決定的</a:t>
            </a:r>
            <a:endParaRPr lang="en-US" altLang="zh-TW" dirty="0"/>
          </a:p>
          <a:p>
            <a:r>
              <a:rPr lang="zh-TW" altLang="en-US" dirty="0"/>
              <a:t>選用哪條線繞</a:t>
            </a:r>
            <a:r>
              <a:rPr lang="en-US" altLang="zh-TW" dirty="0"/>
              <a:t>transformer </a:t>
            </a:r>
            <a:r>
              <a:rPr lang="zh-TW" altLang="en-US" dirty="0"/>
              <a:t>是麼決定的</a:t>
            </a:r>
            <a:endParaRPr lang="en-US" altLang="zh-TW" dirty="0"/>
          </a:p>
          <a:p>
            <a:r>
              <a:rPr lang="en-US" altLang="zh-TW" dirty="0" err="1"/>
              <a:t>Transfromer</a:t>
            </a:r>
            <a:r>
              <a:rPr lang="en-US" altLang="zh-TW" dirty="0"/>
              <a:t> </a:t>
            </a:r>
            <a:r>
              <a:rPr lang="zh-TW" altLang="en-US" dirty="0"/>
              <a:t>線的面積資料</a:t>
            </a:r>
          </a:p>
        </p:txBody>
      </p:sp>
      <p:sp>
        <p:nvSpPr>
          <p:cNvPr id="5" name="投影片編號版面配置區 4">
            <a:extLst>
              <a:ext uri="{FF2B5EF4-FFF2-40B4-BE49-F238E27FC236}">
                <a16:creationId xmlns:a16="http://schemas.microsoft.com/office/drawing/2014/main" id="{5254E8A2-BE08-4849-8740-1ED33DA2F9E1}"/>
              </a:ext>
            </a:extLst>
          </p:cNvPr>
          <p:cNvSpPr>
            <a:spLocks noGrp="1"/>
          </p:cNvSpPr>
          <p:nvPr>
            <p:ph type="sldNum" sz="quarter" idx="12"/>
          </p:nvPr>
        </p:nvSpPr>
        <p:spPr/>
        <p:txBody>
          <a:bodyPr/>
          <a:lstStyle/>
          <a:p>
            <a:fld id="{FC175A1F-17AA-440E-A787-FA438D8C8862}" type="slidenum">
              <a:rPr lang="zh-TW" altLang="en-US" smtClean="0"/>
              <a:pPr/>
              <a:t>48</a:t>
            </a:fld>
            <a:endParaRPr lang="zh-TW" altLang="en-US"/>
          </a:p>
        </p:txBody>
      </p:sp>
    </p:spTree>
    <p:extLst>
      <p:ext uri="{BB962C8B-B14F-4D97-AF65-F5344CB8AC3E}">
        <p14:creationId xmlns:p14="http://schemas.microsoft.com/office/powerpoint/2010/main" val="2750715285"/>
      </p:ext>
    </p:extLst>
  </p:cSld>
  <p:clrMapOvr>
    <a:masterClrMapping/>
  </p:clrMapOvr>
  <p:transition>
    <p:pull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429B13-C46D-4076-9561-41536D5AFB25}"/>
              </a:ext>
            </a:extLst>
          </p:cNvPr>
          <p:cNvSpPr>
            <a:spLocks noGrp="1"/>
          </p:cNvSpPr>
          <p:nvPr>
            <p:ph type="title"/>
          </p:nvPr>
        </p:nvSpPr>
        <p:spPr/>
        <p:txBody>
          <a:bodyPr/>
          <a:lstStyle/>
          <a:p>
            <a:r>
              <a:rPr lang="zh-TW" altLang="en-US" dirty="0"/>
              <a:t>負責人</a:t>
            </a:r>
          </a:p>
        </p:txBody>
      </p:sp>
      <p:sp>
        <p:nvSpPr>
          <p:cNvPr id="3" name="內容版面配置區 2">
            <a:extLst>
              <a:ext uri="{FF2B5EF4-FFF2-40B4-BE49-F238E27FC236}">
                <a16:creationId xmlns:a16="http://schemas.microsoft.com/office/drawing/2014/main" id="{BE5B30C7-5588-4B94-AECA-3803EDBF29FB}"/>
              </a:ext>
            </a:extLst>
          </p:cNvPr>
          <p:cNvSpPr>
            <a:spLocks noGrp="1"/>
          </p:cNvSpPr>
          <p:nvPr>
            <p:ph sz="half" idx="1"/>
          </p:nvPr>
        </p:nvSpPr>
        <p:spPr>
          <a:xfrm>
            <a:off x="377824" y="838200"/>
            <a:ext cx="8451849" cy="5341938"/>
          </a:xfrm>
        </p:spPr>
        <p:txBody>
          <a:bodyPr/>
          <a:lstStyle/>
          <a:p>
            <a:r>
              <a:rPr lang="zh-TW" altLang="en-US" dirty="0"/>
              <a:t>陳育祥為設計電路 </a:t>
            </a:r>
            <a:r>
              <a:rPr lang="en-US" altLang="zh-TW" dirty="0"/>
              <a:t>(</a:t>
            </a:r>
            <a:r>
              <a:rPr lang="en-US" altLang="zh-TW" dirty="0" err="1"/>
              <a:t>Psim</a:t>
            </a:r>
            <a:r>
              <a:rPr lang="en-US" altLang="zh-TW" dirty="0"/>
              <a:t>)</a:t>
            </a:r>
          </a:p>
          <a:p>
            <a:r>
              <a:rPr lang="zh-TW" altLang="en-US" dirty="0"/>
              <a:t>鐘祥安為設計電路</a:t>
            </a:r>
            <a:r>
              <a:rPr lang="en-US" altLang="zh-TW" dirty="0"/>
              <a:t>(</a:t>
            </a:r>
            <a:r>
              <a:rPr lang="zh-TW" altLang="en-US" dirty="0"/>
              <a:t> </a:t>
            </a:r>
            <a:r>
              <a:rPr lang="en-US" altLang="zh-TW" dirty="0"/>
              <a:t>LTSPICE +Q3D</a:t>
            </a:r>
            <a:r>
              <a:rPr lang="zh-TW" altLang="en-US" dirty="0"/>
              <a:t> </a:t>
            </a:r>
            <a:r>
              <a:rPr lang="en-US" altLang="zh-TW" dirty="0"/>
              <a:t>)</a:t>
            </a:r>
          </a:p>
          <a:p>
            <a:r>
              <a:rPr lang="zh-TW" altLang="en-US" dirty="0"/>
              <a:t>劉哲瑜為控制電路</a:t>
            </a:r>
          </a:p>
        </p:txBody>
      </p:sp>
      <p:sp>
        <p:nvSpPr>
          <p:cNvPr id="5" name="投影片編號版面配置區 4">
            <a:extLst>
              <a:ext uri="{FF2B5EF4-FFF2-40B4-BE49-F238E27FC236}">
                <a16:creationId xmlns:a16="http://schemas.microsoft.com/office/drawing/2014/main" id="{0B79F206-25CD-472E-91DC-02EBB7B2D015}"/>
              </a:ext>
            </a:extLst>
          </p:cNvPr>
          <p:cNvSpPr>
            <a:spLocks noGrp="1"/>
          </p:cNvSpPr>
          <p:nvPr>
            <p:ph type="sldNum" sz="quarter" idx="12"/>
          </p:nvPr>
        </p:nvSpPr>
        <p:spPr/>
        <p:txBody>
          <a:bodyPr/>
          <a:lstStyle/>
          <a:p>
            <a:fld id="{FC175A1F-17AA-440E-A787-FA438D8C8862}" type="slidenum">
              <a:rPr lang="zh-TW" altLang="en-US" smtClean="0"/>
              <a:pPr/>
              <a:t>49</a:t>
            </a:fld>
            <a:endParaRPr lang="zh-TW" altLang="en-US"/>
          </a:p>
        </p:txBody>
      </p:sp>
    </p:spTree>
    <p:extLst>
      <p:ext uri="{BB962C8B-B14F-4D97-AF65-F5344CB8AC3E}">
        <p14:creationId xmlns:p14="http://schemas.microsoft.com/office/powerpoint/2010/main" val="3755922620"/>
      </p:ext>
    </p:extLst>
  </p:cSld>
  <p:clrMapOvr>
    <a:masterClrMapping/>
  </p:clrMapOvr>
  <p:transition>
    <p:pull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171E59-6F6D-4B65-A338-2B47832C18F5}"/>
              </a:ext>
            </a:extLst>
          </p:cNvPr>
          <p:cNvSpPr>
            <a:spLocks noGrp="1"/>
          </p:cNvSpPr>
          <p:nvPr>
            <p:ph type="title"/>
          </p:nvPr>
        </p:nvSpPr>
        <p:spPr>
          <a:xfrm>
            <a:off x="381000" y="180975"/>
            <a:ext cx="8451850" cy="784860"/>
          </a:xfrm>
        </p:spPr>
        <p:txBody>
          <a:bodyPr/>
          <a:lstStyle/>
          <a:p>
            <a:r>
              <a:rPr lang="en-US" altLang="zh-TW" dirty="0" err="1"/>
              <a:t>Matlab</a:t>
            </a:r>
            <a:r>
              <a:rPr lang="en-US" altLang="zh-TW" dirty="0"/>
              <a:t> Simulink </a:t>
            </a:r>
            <a:r>
              <a:rPr lang="en-US" altLang="zh-TW" dirty="0" err="1"/>
              <a:t>v.s</a:t>
            </a:r>
            <a:r>
              <a:rPr lang="en-US" altLang="zh-TW" dirty="0"/>
              <a:t>. Digital Control</a:t>
            </a:r>
            <a:br>
              <a:rPr lang="en-US" altLang="zh-TW" dirty="0"/>
            </a:br>
            <a:endParaRPr lang="zh-TW" altLang="en-US" dirty="0"/>
          </a:p>
        </p:txBody>
      </p:sp>
      <p:sp>
        <p:nvSpPr>
          <p:cNvPr id="3" name="內容版面配置區 2">
            <a:extLst>
              <a:ext uri="{FF2B5EF4-FFF2-40B4-BE49-F238E27FC236}">
                <a16:creationId xmlns:a16="http://schemas.microsoft.com/office/drawing/2014/main" id="{152FE4EA-F6DE-45D4-9A38-4D72527F5719}"/>
              </a:ext>
            </a:extLst>
          </p:cNvPr>
          <p:cNvSpPr>
            <a:spLocks noGrp="1"/>
          </p:cNvSpPr>
          <p:nvPr>
            <p:ph idx="1"/>
          </p:nvPr>
        </p:nvSpPr>
        <p:spPr>
          <a:xfrm>
            <a:off x="377825" y="838200"/>
            <a:ext cx="8434388" cy="3067050"/>
          </a:xfrm>
        </p:spPr>
        <p:txBody>
          <a:bodyPr/>
          <a:lstStyle/>
          <a:p>
            <a:r>
              <a:rPr lang="en-US" altLang="zh-TW" dirty="0"/>
              <a:t>Analogue controller can be represented in ODE in </a:t>
            </a:r>
            <a:r>
              <a:rPr lang="en-US" altLang="zh-TW" dirty="0" err="1"/>
              <a:t>laplace</a:t>
            </a:r>
            <a:r>
              <a:rPr lang="en-US" altLang="zh-TW" dirty="0"/>
              <a:t> domain</a:t>
            </a:r>
          </a:p>
          <a:p>
            <a:r>
              <a:rPr lang="en-US" altLang="zh-TW" dirty="0"/>
              <a:t>Simulink</a:t>
            </a:r>
            <a:r>
              <a:rPr lang="zh-TW" altLang="en-US" dirty="0"/>
              <a:t> </a:t>
            </a:r>
            <a:r>
              <a:rPr lang="en-US" altLang="zh-TW" dirty="0"/>
              <a:t>uses low sample frequency and uses high order ODE</a:t>
            </a:r>
            <a:r>
              <a:rPr lang="zh-TW" altLang="en-US" dirty="0"/>
              <a:t> </a:t>
            </a:r>
            <a:r>
              <a:rPr lang="en-US" altLang="zh-TW" dirty="0"/>
              <a:t>method to get the approximation value</a:t>
            </a:r>
          </a:p>
          <a:p>
            <a:pPr lvl="1"/>
            <a:r>
              <a:rPr lang="en-US" altLang="zh-TW" dirty="0"/>
              <a:t>High performance required in computer</a:t>
            </a:r>
          </a:p>
          <a:p>
            <a:r>
              <a:rPr lang="en-US" altLang="zh-TW" dirty="0"/>
              <a:t>In practical, we use digital controller with high frequency to achieve same objective</a:t>
            </a:r>
            <a:endParaRPr lang="zh-TW" altLang="en-US" dirty="0"/>
          </a:p>
        </p:txBody>
      </p:sp>
      <p:sp>
        <p:nvSpPr>
          <p:cNvPr id="4" name="投影片編號版面配置區 3">
            <a:extLst>
              <a:ext uri="{FF2B5EF4-FFF2-40B4-BE49-F238E27FC236}">
                <a16:creationId xmlns:a16="http://schemas.microsoft.com/office/drawing/2014/main" id="{89556607-B838-4A3C-B745-31CB97345D11}"/>
              </a:ext>
            </a:extLst>
          </p:cNvPr>
          <p:cNvSpPr>
            <a:spLocks noGrp="1"/>
          </p:cNvSpPr>
          <p:nvPr>
            <p:ph type="sldNum" sz="quarter" idx="12"/>
          </p:nvPr>
        </p:nvSpPr>
        <p:spPr/>
        <p:txBody>
          <a:bodyPr/>
          <a:lstStyle/>
          <a:p>
            <a:fld id="{FC175A1F-17AA-440E-A787-FA438D8C8862}" type="slidenum">
              <a:rPr lang="zh-TW" altLang="en-US" smtClean="0"/>
              <a:pPr/>
              <a:t>5</a:t>
            </a:fld>
            <a:endParaRPr lang="zh-TW" altLang="en-US"/>
          </a:p>
        </p:txBody>
      </p:sp>
    </p:spTree>
    <p:extLst>
      <p:ext uri="{BB962C8B-B14F-4D97-AF65-F5344CB8AC3E}">
        <p14:creationId xmlns:p14="http://schemas.microsoft.com/office/powerpoint/2010/main" val="48044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B67333-D119-43E8-8457-DCC602C2374F}"/>
              </a:ext>
            </a:extLst>
          </p:cNvPr>
          <p:cNvSpPr>
            <a:spLocks noGrp="1"/>
          </p:cNvSpPr>
          <p:nvPr>
            <p:ph type="title"/>
          </p:nvPr>
        </p:nvSpPr>
        <p:spPr>
          <a:xfrm>
            <a:off x="381000" y="209550"/>
            <a:ext cx="8451850" cy="756285"/>
          </a:xfrm>
        </p:spPr>
        <p:txBody>
          <a:bodyPr/>
          <a:lstStyle/>
          <a:p>
            <a:r>
              <a:rPr lang="en-US" altLang="zh-TW" dirty="0"/>
              <a:t>Continuous to Discrete domain</a:t>
            </a:r>
            <a:br>
              <a:rPr lang="en-US" altLang="zh-TW" dirty="0"/>
            </a:br>
            <a:endParaRPr lang="zh-TW" altLang="en-US" dirty="0"/>
          </a:p>
        </p:txBody>
      </p:sp>
      <p:pic>
        <p:nvPicPr>
          <p:cNvPr id="7" name="內容版面配置區 6">
            <a:extLst>
              <a:ext uri="{FF2B5EF4-FFF2-40B4-BE49-F238E27FC236}">
                <a16:creationId xmlns:a16="http://schemas.microsoft.com/office/drawing/2014/main" id="{2114EA15-D9F4-4CC9-9989-C8F5AAB8C8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5851" y="965835"/>
            <a:ext cx="4486276" cy="807009"/>
          </a:xfrm>
        </p:spPr>
      </p:pic>
      <p:sp>
        <p:nvSpPr>
          <p:cNvPr id="4" name="投影片編號版面配置區 3">
            <a:extLst>
              <a:ext uri="{FF2B5EF4-FFF2-40B4-BE49-F238E27FC236}">
                <a16:creationId xmlns:a16="http://schemas.microsoft.com/office/drawing/2014/main" id="{FAFD0025-8953-46BD-A213-142BCF34E35C}"/>
              </a:ext>
            </a:extLst>
          </p:cNvPr>
          <p:cNvSpPr>
            <a:spLocks noGrp="1"/>
          </p:cNvSpPr>
          <p:nvPr>
            <p:ph type="sldNum" sz="quarter" idx="12"/>
          </p:nvPr>
        </p:nvSpPr>
        <p:spPr/>
        <p:txBody>
          <a:bodyPr/>
          <a:lstStyle/>
          <a:p>
            <a:fld id="{FC175A1F-17AA-440E-A787-FA438D8C8862}" type="slidenum">
              <a:rPr lang="zh-TW" altLang="en-US" smtClean="0"/>
              <a:pPr/>
              <a:t>6</a:t>
            </a:fld>
            <a:endParaRPr lang="zh-TW" altLang="en-US"/>
          </a:p>
        </p:txBody>
      </p:sp>
      <p:pic>
        <p:nvPicPr>
          <p:cNvPr id="9" name="圖片 8">
            <a:extLst>
              <a:ext uri="{FF2B5EF4-FFF2-40B4-BE49-F238E27FC236}">
                <a16:creationId xmlns:a16="http://schemas.microsoft.com/office/drawing/2014/main" id="{A899BC70-596B-4C1E-8842-6614AA1AC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51" y="2743007"/>
            <a:ext cx="7761167" cy="1672589"/>
          </a:xfrm>
          <a:prstGeom prst="rect">
            <a:avLst/>
          </a:prstGeom>
        </p:spPr>
      </p:pic>
      <p:sp>
        <p:nvSpPr>
          <p:cNvPr id="10" name="文字方塊 9">
            <a:extLst>
              <a:ext uri="{FF2B5EF4-FFF2-40B4-BE49-F238E27FC236}">
                <a16:creationId xmlns:a16="http://schemas.microsoft.com/office/drawing/2014/main" id="{D4FDFDF5-024D-4E52-9D61-B9C376878AE4}"/>
              </a:ext>
            </a:extLst>
          </p:cNvPr>
          <p:cNvSpPr txBox="1"/>
          <p:nvPr/>
        </p:nvSpPr>
        <p:spPr>
          <a:xfrm>
            <a:off x="2133600" y="1956984"/>
            <a:ext cx="2608406" cy="369332"/>
          </a:xfrm>
          <a:prstGeom prst="rect">
            <a:avLst/>
          </a:prstGeom>
          <a:noFill/>
        </p:spPr>
        <p:txBody>
          <a:bodyPr wrap="none" rtlCol="0">
            <a:spAutoFit/>
          </a:bodyPr>
          <a:lstStyle/>
          <a:p>
            <a:r>
              <a:rPr lang="en-US" altLang="zh-TW" dirty="0">
                <a:solidFill>
                  <a:srgbClr val="000000"/>
                </a:solidFill>
              </a:rPr>
              <a:t>Fig1. Laplace transform</a:t>
            </a:r>
            <a:endParaRPr lang="zh-TW" altLang="en-US" dirty="0">
              <a:solidFill>
                <a:srgbClr val="000000"/>
              </a:solidFill>
            </a:endParaRPr>
          </a:p>
        </p:txBody>
      </p:sp>
      <p:sp>
        <p:nvSpPr>
          <p:cNvPr id="11" name="文字方塊 10">
            <a:extLst>
              <a:ext uri="{FF2B5EF4-FFF2-40B4-BE49-F238E27FC236}">
                <a16:creationId xmlns:a16="http://schemas.microsoft.com/office/drawing/2014/main" id="{9AD8AB2A-39D1-4099-BD81-5B5770DC4AFD}"/>
              </a:ext>
            </a:extLst>
          </p:cNvPr>
          <p:cNvSpPr txBox="1"/>
          <p:nvPr/>
        </p:nvSpPr>
        <p:spPr>
          <a:xfrm>
            <a:off x="2472328" y="4654397"/>
            <a:ext cx="2099672" cy="369332"/>
          </a:xfrm>
          <a:prstGeom prst="rect">
            <a:avLst/>
          </a:prstGeom>
          <a:noFill/>
        </p:spPr>
        <p:txBody>
          <a:bodyPr wrap="square" rtlCol="0">
            <a:spAutoFit/>
          </a:bodyPr>
          <a:lstStyle/>
          <a:p>
            <a:r>
              <a:rPr lang="en-US" altLang="zh-TW" dirty="0">
                <a:solidFill>
                  <a:srgbClr val="000000"/>
                </a:solidFill>
              </a:rPr>
              <a:t>Fig2. Z transform</a:t>
            </a:r>
            <a:endParaRPr lang="zh-TW" altLang="en-US" dirty="0">
              <a:solidFill>
                <a:srgbClr val="000000"/>
              </a:solidFill>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1F24516D-E178-45BC-A614-E7767EE28846}"/>
                  </a:ext>
                </a:extLst>
              </p:cNvPr>
              <p:cNvSpPr txBox="1"/>
              <p:nvPr/>
            </p:nvSpPr>
            <p:spPr>
              <a:xfrm>
                <a:off x="133350" y="3600559"/>
                <a:ext cx="2237600" cy="802014"/>
              </a:xfrm>
              <a:prstGeom prst="rect">
                <a:avLst/>
              </a:prstGeom>
              <a:noFill/>
            </p:spPr>
            <p:txBody>
              <a:bodyPr wrap="none" lIns="0" tIns="0" rIns="0" bIns="0" rtlCol="0">
                <a:spAutoFit/>
              </a:bodyPr>
              <a:lstStyle/>
              <a:p>
                <a:r>
                  <a:rPr lang="en-US" altLang="zh-TW" dirty="0">
                    <a:latin typeface="Cambria Math" panose="02040503050406030204" pitchFamily="18" charset="0"/>
                  </a:rPr>
                  <a:t>Continuous Controller </a:t>
                </a:r>
              </a:p>
              <a:p>
                <a:pPr/>
                <a14:m>
                  <m:oMathPara xmlns:m="http://schemas.openxmlformats.org/officeDocument/2006/math">
                    <m:oMathParaPr>
                      <m:jc m:val="centerGroup"/>
                    </m:oMathParaPr>
                    <m:oMath xmlns:m="http://schemas.openxmlformats.org/officeDocument/2006/math">
                      <m:r>
                        <m:rPr>
                          <m:sty m:val="p"/>
                        </m:rPr>
                        <a:rPr lang="en-US" altLang="zh-TW" b="0" i="0" smtClean="0">
                          <a:latin typeface="Cambria Math" panose="02040503050406030204" pitchFamily="18" charset="0"/>
                        </a:rPr>
                        <m:t>G</m:t>
                      </m:r>
                      <m:d>
                        <m:dPr>
                          <m:ctrlPr>
                            <a:rPr lang="en-US" altLang="zh-TW" i="1" smtClean="0">
                              <a:latin typeface="Cambria Math" panose="02040503050406030204" pitchFamily="18" charset="0"/>
                            </a:rPr>
                          </m:ctrlPr>
                        </m:dPr>
                        <m:e>
                          <m:r>
                            <m:rPr>
                              <m:sty m:val="p"/>
                            </m:rPr>
                            <a:rPr lang="en-US" altLang="zh-TW" b="0" i="0" smtClean="0">
                              <a:latin typeface="Cambria Math" panose="02040503050406030204" pitchFamily="18" charset="0"/>
                            </a:rPr>
                            <m:t>s</m:t>
                          </m:r>
                        </m:e>
                      </m:d>
                      <m:r>
                        <a:rPr lang="en-US" altLang="zh-TW" b="0" i="0" smtClean="0">
                          <a:latin typeface="Cambria Math" panose="02040503050406030204" pitchFamily="18" charset="0"/>
                        </a:rPr>
                        <m:t>=</m:t>
                      </m:r>
                      <m:f>
                        <m:fPr>
                          <m:ctrlPr>
                            <a:rPr lang="en-US" altLang="zh-TW" i="1" smtClean="0">
                              <a:latin typeface="Cambria Math" panose="02040503050406030204" pitchFamily="18" charset="0"/>
                            </a:rPr>
                          </m:ctrlPr>
                        </m:fPr>
                        <m:num>
                          <m:r>
                            <a:rPr lang="en-US" altLang="zh-TW" b="0" i="0" smtClean="0">
                              <a:latin typeface="Cambria Math" panose="02040503050406030204" pitchFamily="18" charset="0"/>
                            </a:rPr>
                            <m:t>1</m:t>
                          </m:r>
                        </m:num>
                        <m:den>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s</m:t>
                          </m:r>
                        </m:den>
                      </m:f>
                    </m:oMath>
                  </m:oMathPara>
                </a14:m>
                <a:endParaRPr lang="zh-TW" altLang="en-US" dirty="0"/>
              </a:p>
            </p:txBody>
          </p:sp>
        </mc:Choice>
        <mc:Fallback xmlns="">
          <p:sp>
            <p:nvSpPr>
              <p:cNvPr id="12" name="文字方塊 11">
                <a:extLst>
                  <a:ext uri="{FF2B5EF4-FFF2-40B4-BE49-F238E27FC236}">
                    <a16:creationId xmlns:a16="http://schemas.microsoft.com/office/drawing/2014/main" id="{1F24516D-E178-45BC-A614-E7767EE28846}"/>
                  </a:ext>
                </a:extLst>
              </p:cNvPr>
              <p:cNvSpPr txBox="1">
                <a:spLocks noRot="1" noChangeAspect="1" noMove="1" noResize="1" noEditPoints="1" noAdjustHandles="1" noChangeArrowheads="1" noChangeShapeType="1" noTextEdit="1"/>
              </p:cNvSpPr>
              <p:nvPr/>
            </p:nvSpPr>
            <p:spPr>
              <a:xfrm>
                <a:off x="133350" y="3600559"/>
                <a:ext cx="2237600" cy="802014"/>
              </a:xfrm>
              <a:prstGeom prst="rect">
                <a:avLst/>
              </a:prstGeom>
              <a:blipFill>
                <a:blip r:embed="rId5"/>
                <a:stretch>
                  <a:fillRect l="-6540" t="-10687" r="-54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B5B1566C-3864-47AF-98F4-A788B5BCC9B3}"/>
                  </a:ext>
                </a:extLst>
              </p:cNvPr>
              <p:cNvSpPr txBox="1"/>
              <p:nvPr/>
            </p:nvSpPr>
            <p:spPr>
              <a:xfrm>
                <a:off x="2774416" y="3721906"/>
                <a:ext cx="1967590" cy="276999"/>
              </a:xfrm>
              <a:prstGeom prst="rect">
                <a:avLst/>
              </a:prstGeom>
              <a:noFill/>
            </p:spPr>
            <p:txBody>
              <a:bodyPr wrap="none" lIns="0" tIns="0" rIns="0" bIns="0" rtlCol="0">
                <a:spAutoFit/>
              </a:bodyPr>
              <a:lstStyle/>
              <a:p>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𝐿</m:t>
                        </m:r>
                      </m:e>
                      <m:sup>
                        <m:r>
                          <a:rPr lang="en-US" altLang="zh-TW" b="0" i="1" smtClean="0">
                            <a:latin typeface="Cambria Math" panose="02040503050406030204" pitchFamily="18" charset="0"/>
                          </a:rPr>
                          <m:t> −1</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𝐺</m:t>
                    </m:r>
                    <m:r>
                      <a:rPr lang="en-US" altLang="zh-TW" b="0" i="1" smtClean="0">
                        <a:latin typeface="Cambria Math" panose="02040503050406030204" pitchFamily="18" charset="0"/>
                      </a:rPr>
                      <m:t>(</m:t>
                    </m:r>
                    <m:r>
                      <a:rPr lang="en-US" altLang="zh-TW" b="0" i="1" smtClean="0">
                        <a:latin typeface="Cambria Math" panose="02040503050406030204" pitchFamily="18" charset="0"/>
                      </a:rPr>
                      <m:t>𝑠</m:t>
                    </m:r>
                    <m:r>
                      <a:rPr lang="en-US" altLang="zh-TW" b="0" i="1" smtClean="0">
                        <a:latin typeface="Cambria Math" panose="02040503050406030204" pitchFamily="18" charset="0"/>
                      </a:rPr>
                      <m:t>)}</m:t>
                    </m:r>
                  </m:oMath>
                </a14:m>
                <a:r>
                  <a:rPr lang="en-US" altLang="zh-TW" dirty="0"/>
                  <a:t>=g(t)=</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p>
                    </m:sSup>
                  </m:oMath>
                </a14:m>
                <a:endParaRPr lang="zh-TW" altLang="en-US" dirty="0"/>
              </a:p>
            </p:txBody>
          </p:sp>
        </mc:Choice>
        <mc:Fallback xmlns="">
          <p:sp>
            <p:nvSpPr>
              <p:cNvPr id="13" name="文字方塊 12">
                <a:extLst>
                  <a:ext uri="{FF2B5EF4-FFF2-40B4-BE49-F238E27FC236}">
                    <a16:creationId xmlns:a16="http://schemas.microsoft.com/office/drawing/2014/main" id="{B5B1566C-3864-47AF-98F4-A788B5BCC9B3}"/>
                  </a:ext>
                </a:extLst>
              </p:cNvPr>
              <p:cNvSpPr txBox="1">
                <a:spLocks noRot="1" noChangeAspect="1" noMove="1" noResize="1" noEditPoints="1" noAdjustHandles="1" noChangeArrowheads="1" noChangeShapeType="1" noTextEdit="1"/>
              </p:cNvSpPr>
              <p:nvPr/>
            </p:nvSpPr>
            <p:spPr>
              <a:xfrm>
                <a:off x="2774416" y="3721906"/>
                <a:ext cx="1967590" cy="276999"/>
              </a:xfrm>
              <a:prstGeom prst="rect">
                <a:avLst/>
              </a:prstGeom>
              <a:blipFill>
                <a:blip r:embed="rId6"/>
                <a:stretch>
                  <a:fillRect l="-4025" t="-28889" r="-1858" b="-511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0C22CCB-9CA2-4D72-8E95-9A4D9E4F4378}"/>
                  </a:ext>
                </a:extLst>
              </p:cNvPr>
              <p:cNvSpPr txBox="1"/>
              <p:nvPr/>
            </p:nvSpPr>
            <p:spPr>
              <a:xfrm>
                <a:off x="5867400" y="2759477"/>
                <a:ext cx="1381125" cy="2819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𝑔</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𝑘</m:t>
                          </m:r>
                        </m:e>
                      </m:d>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𝑘𝑇</m:t>
                          </m:r>
                        </m:sup>
                      </m:sSup>
                    </m:oMath>
                  </m:oMathPara>
                </a14:m>
                <a:endParaRPr lang="zh-TW" altLang="en-US" dirty="0"/>
              </a:p>
            </p:txBody>
          </p:sp>
        </mc:Choice>
        <mc:Fallback xmlns="">
          <p:sp>
            <p:nvSpPr>
              <p:cNvPr id="14" name="文字方塊 13">
                <a:extLst>
                  <a:ext uri="{FF2B5EF4-FFF2-40B4-BE49-F238E27FC236}">
                    <a16:creationId xmlns:a16="http://schemas.microsoft.com/office/drawing/2014/main" id="{F0C22CCB-9CA2-4D72-8E95-9A4D9E4F4378}"/>
                  </a:ext>
                </a:extLst>
              </p:cNvPr>
              <p:cNvSpPr txBox="1">
                <a:spLocks noRot="1" noChangeAspect="1" noMove="1" noResize="1" noEditPoints="1" noAdjustHandles="1" noChangeArrowheads="1" noChangeShapeType="1" noTextEdit="1"/>
              </p:cNvSpPr>
              <p:nvPr/>
            </p:nvSpPr>
            <p:spPr>
              <a:xfrm>
                <a:off x="5867400" y="2759477"/>
                <a:ext cx="1381125" cy="281937"/>
              </a:xfrm>
              <a:prstGeom prst="rect">
                <a:avLst/>
              </a:prstGeom>
              <a:blipFill>
                <a:blip r:embed="rId7"/>
                <a:stretch>
                  <a:fillRect t="-4348" b="-282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8658B076-813C-491E-AFC0-15B020ABF693}"/>
                  </a:ext>
                </a:extLst>
              </p:cNvPr>
              <p:cNvSpPr txBox="1"/>
              <p:nvPr/>
            </p:nvSpPr>
            <p:spPr>
              <a:xfrm>
                <a:off x="6422299" y="4166355"/>
                <a:ext cx="2662844" cy="472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𝑍</m:t>
                      </m:r>
                      <m:d>
                        <m:dPr>
                          <m:ctrlPr>
                            <a:rPr lang="en-US" altLang="zh-TW" b="0" i="1" smtClean="0">
                              <a:latin typeface="Cambria Math" panose="02040503050406030204" pitchFamily="18" charset="0"/>
                            </a:rPr>
                          </m:ctrlPr>
                        </m:dPr>
                        <m:e>
                          <m:r>
                            <a:rPr lang="en-US" altLang="zh-TW" i="1">
                              <a:latin typeface="Cambria Math" panose="02040503050406030204" pitchFamily="18" charset="0"/>
                            </a:rPr>
                            <m:t>𝑔</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𝑘</m:t>
                              </m:r>
                            </m:e>
                          </m:d>
                        </m:e>
                      </m:d>
                      <m:r>
                        <a:rPr lang="en-US" altLang="zh-TW" b="0" i="1" smtClean="0">
                          <a:latin typeface="Cambria Math" panose="02040503050406030204" pitchFamily="18" charset="0"/>
                        </a:rPr>
                        <m:t>=</m:t>
                      </m:r>
                      <m:r>
                        <a:rPr lang="en-US" altLang="zh-TW" b="0" i="1" smtClean="0">
                          <a:latin typeface="Cambria Math" panose="02040503050406030204" pitchFamily="18" charset="0"/>
                        </a:rPr>
                        <m:t>𝐺</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𝑧</m:t>
                          </m:r>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𝑧</m:t>
                          </m:r>
                        </m:num>
                        <m:den>
                          <m:r>
                            <a:rPr lang="en-US" altLang="zh-TW" b="0" i="1" smtClean="0">
                              <a:latin typeface="Cambria Math" panose="02040503050406030204" pitchFamily="18" charset="0"/>
                            </a:rPr>
                            <m:t>𝑧</m:t>
                          </m:r>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𝑒</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𝑇</m:t>
                              </m:r>
                            </m:sup>
                          </m:sSup>
                        </m:den>
                      </m:f>
                    </m:oMath>
                  </m:oMathPara>
                </a14:m>
                <a:endParaRPr lang="zh-TW" altLang="en-US" dirty="0"/>
              </a:p>
            </p:txBody>
          </p:sp>
        </mc:Choice>
        <mc:Fallback xmlns="">
          <p:sp>
            <p:nvSpPr>
              <p:cNvPr id="15" name="文字方塊 14">
                <a:extLst>
                  <a:ext uri="{FF2B5EF4-FFF2-40B4-BE49-F238E27FC236}">
                    <a16:creationId xmlns:a16="http://schemas.microsoft.com/office/drawing/2014/main" id="{8658B076-813C-491E-AFC0-15B020ABF693}"/>
                  </a:ext>
                </a:extLst>
              </p:cNvPr>
              <p:cNvSpPr txBox="1">
                <a:spLocks noRot="1" noChangeAspect="1" noMove="1" noResize="1" noEditPoints="1" noAdjustHandles="1" noChangeArrowheads="1" noChangeShapeType="1" noTextEdit="1"/>
              </p:cNvSpPr>
              <p:nvPr/>
            </p:nvSpPr>
            <p:spPr>
              <a:xfrm>
                <a:off x="6422299" y="4166355"/>
                <a:ext cx="2662844" cy="472437"/>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6514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F7435E-B2C0-43CC-A2E7-ADD1476DEA9B}"/>
              </a:ext>
            </a:extLst>
          </p:cNvPr>
          <p:cNvSpPr>
            <a:spLocks noGrp="1"/>
          </p:cNvSpPr>
          <p:nvPr>
            <p:ph type="title"/>
          </p:nvPr>
        </p:nvSpPr>
        <p:spPr/>
        <p:txBody>
          <a:bodyPr/>
          <a:lstStyle/>
          <a:p>
            <a:r>
              <a:rPr lang="en-US" altLang="zh-TW" dirty="0" err="1"/>
              <a:t>Matlab</a:t>
            </a:r>
            <a:r>
              <a:rPr lang="en-US" altLang="zh-TW" dirty="0"/>
              <a:t> discretize method</a:t>
            </a:r>
            <a:endParaRPr lang="zh-TW" altLang="en-US" dirty="0"/>
          </a:p>
        </p:txBody>
      </p:sp>
      <p:sp>
        <p:nvSpPr>
          <p:cNvPr id="3" name="內容版面配置區 2">
            <a:extLst>
              <a:ext uri="{FF2B5EF4-FFF2-40B4-BE49-F238E27FC236}">
                <a16:creationId xmlns:a16="http://schemas.microsoft.com/office/drawing/2014/main" id="{FEC96851-CB20-4EE5-9DCD-53FEF28FE96C}"/>
              </a:ext>
            </a:extLst>
          </p:cNvPr>
          <p:cNvSpPr>
            <a:spLocks noGrp="1"/>
          </p:cNvSpPr>
          <p:nvPr>
            <p:ph idx="1"/>
          </p:nvPr>
        </p:nvSpPr>
        <p:spPr>
          <a:xfrm>
            <a:off x="377825" y="838200"/>
            <a:ext cx="8434388" cy="2590800"/>
          </a:xfrm>
        </p:spPr>
        <p:txBody>
          <a:bodyPr/>
          <a:lstStyle/>
          <a:p>
            <a:r>
              <a:rPr lang="en-US" altLang="zh-TW" dirty="0"/>
              <a:t>ZOH , FOH , Impulse , Tustin , Matched are five method</a:t>
            </a:r>
          </a:p>
          <a:p>
            <a:pPr lvl="1"/>
            <a:r>
              <a:rPr lang="en-US" altLang="zh-TW" dirty="0"/>
              <a:t>Minimize loss of information</a:t>
            </a:r>
          </a:p>
          <a:p>
            <a:r>
              <a:rPr lang="en-US" altLang="zh-TW" dirty="0"/>
              <a:t>Care about time response such like step response ,the cutoff </a:t>
            </a:r>
            <a:r>
              <a:rPr lang="en-US" altLang="zh-TW" dirty="0" err="1"/>
              <a:t>freq</a:t>
            </a:r>
            <a:r>
              <a:rPr lang="en-US" altLang="zh-TW" dirty="0"/>
              <a:t> move a little is acceptable</a:t>
            </a:r>
          </a:p>
          <a:p>
            <a:r>
              <a:rPr lang="en-US" altLang="zh-TW" dirty="0"/>
              <a:t>If sampling time quick enough</a:t>
            </a:r>
            <a:r>
              <a:rPr lang="zh-TW" altLang="en-US" dirty="0"/>
              <a:t> </a:t>
            </a:r>
            <a:r>
              <a:rPr lang="en-US" altLang="zh-TW" dirty="0"/>
              <a:t>,</a:t>
            </a:r>
            <a:r>
              <a:rPr lang="zh-TW" altLang="en-US" dirty="0"/>
              <a:t> </a:t>
            </a:r>
            <a:r>
              <a:rPr lang="en-US" altLang="zh-TW" dirty="0"/>
              <a:t>frequency response will not make big difference</a:t>
            </a:r>
          </a:p>
          <a:p>
            <a:endParaRPr lang="en-US" altLang="zh-TW" dirty="0"/>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8723BEA7-0BA1-4325-9CD9-CD7EED2042F3}"/>
              </a:ext>
            </a:extLst>
          </p:cNvPr>
          <p:cNvSpPr>
            <a:spLocks noGrp="1"/>
          </p:cNvSpPr>
          <p:nvPr>
            <p:ph type="sldNum" sz="quarter" idx="12"/>
          </p:nvPr>
        </p:nvSpPr>
        <p:spPr/>
        <p:txBody>
          <a:bodyPr/>
          <a:lstStyle/>
          <a:p>
            <a:fld id="{FC175A1F-17AA-440E-A787-FA438D8C8862}" type="slidenum">
              <a:rPr lang="zh-TW" altLang="en-US" smtClean="0"/>
              <a:pPr/>
              <a:t>7</a:t>
            </a:fld>
            <a:endParaRPr lang="zh-TW" altLang="en-US"/>
          </a:p>
        </p:txBody>
      </p:sp>
    </p:spTree>
    <p:extLst>
      <p:ext uri="{BB962C8B-B14F-4D97-AF65-F5344CB8AC3E}">
        <p14:creationId xmlns:p14="http://schemas.microsoft.com/office/powerpoint/2010/main" val="321875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225CEE-42C4-4D13-A92E-BAB0DC757BCC}"/>
              </a:ext>
            </a:extLst>
          </p:cNvPr>
          <p:cNvSpPr>
            <a:spLocks noGrp="1"/>
          </p:cNvSpPr>
          <p:nvPr>
            <p:ph type="title"/>
          </p:nvPr>
        </p:nvSpPr>
        <p:spPr/>
        <p:txBody>
          <a:bodyPr/>
          <a:lstStyle/>
          <a:p>
            <a:r>
              <a:rPr lang="en-US" altLang="zh-TW" dirty="0"/>
              <a:t>Continuous to Discrete domain</a:t>
            </a:r>
            <a:endParaRPr lang="zh-TW" altLang="en-US" dirty="0"/>
          </a:p>
        </p:txBody>
      </p:sp>
      <p:sp>
        <p:nvSpPr>
          <p:cNvPr id="3" name="內容版面配置區 2">
            <a:extLst>
              <a:ext uri="{FF2B5EF4-FFF2-40B4-BE49-F238E27FC236}">
                <a16:creationId xmlns:a16="http://schemas.microsoft.com/office/drawing/2014/main" id="{09DE5F4A-2BF0-4DD1-9A01-1123A4C81261}"/>
              </a:ext>
            </a:extLst>
          </p:cNvPr>
          <p:cNvSpPr>
            <a:spLocks noGrp="1"/>
          </p:cNvSpPr>
          <p:nvPr>
            <p:ph idx="1"/>
          </p:nvPr>
        </p:nvSpPr>
        <p:spPr>
          <a:xfrm>
            <a:off x="377825" y="838201"/>
            <a:ext cx="8434388" cy="1809750"/>
          </a:xfrm>
        </p:spPr>
        <p:txBody>
          <a:bodyPr/>
          <a:lstStyle/>
          <a:p>
            <a:r>
              <a:rPr lang="en-US" altLang="zh-TW" dirty="0"/>
              <a:t>Impulse Transform is </a:t>
            </a:r>
            <a:r>
              <a:rPr lang="en-US" altLang="zh-TW" dirty="0" err="1"/>
              <a:t>silimar</a:t>
            </a:r>
            <a:r>
              <a:rPr lang="en-US" altLang="zh-TW" dirty="0"/>
              <a:t> to Z transform</a:t>
            </a:r>
          </a:p>
          <a:p>
            <a:pPr lvl="1"/>
            <a:r>
              <a:rPr lang="en-US" altLang="zh-TW" dirty="0"/>
              <a:t>What is the difference??</a:t>
            </a:r>
          </a:p>
          <a:p>
            <a:r>
              <a:rPr lang="en-US" altLang="zh-TW" dirty="0"/>
              <a:t>In practical the ZOH method is used in the control system</a:t>
            </a:r>
          </a:p>
          <a:p>
            <a:pPr lvl="1"/>
            <a:endParaRPr lang="zh-TW" altLang="en-US" dirty="0"/>
          </a:p>
        </p:txBody>
      </p:sp>
      <p:sp>
        <p:nvSpPr>
          <p:cNvPr id="4" name="投影片編號版面配置區 3">
            <a:extLst>
              <a:ext uri="{FF2B5EF4-FFF2-40B4-BE49-F238E27FC236}">
                <a16:creationId xmlns:a16="http://schemas.microsoft.com/office/drawing/2014/main" id="{EC56CD70-4FB9-4A74-8FF0-500628F18B8A}"/>
              </a:ext>
            </a:extLst>
          </p:cNvPr>
          <p:cNvSpPr>
            <a:spLocks noGrp="1"/>
          </p:cNvSpPr>
          <p:nvPr>
            <p:ph type="sldNum" sz="quarter" idx="12"/>
          </p:nvPr>
        </p:nvSpPr>
        <p:spPr/>
        <p:txBody>
          <a:bodyPr/>
          <a:lstStyle/>
          <a:p>
            <a:fld id="{FC175A1F-17AA-440E-A787-FA438D8C8862}" type="slidenum">
              <a:rPr lang="zh-TW" altLang="en-US" smtClean="0"/>
              <a:pPr/>
              <a:t>8</a:t>
            </a:fld>
            <a:endParaRPr lang="zh-TW" altLang="en-US"/>
          </a:p>
        </p:txBody>
      </p:sp>
      <p:pic>
        <p:nvPicPr>
          <p:cNvPr id="6" name="圖片 5">
            <a:extLst>
              <a:ext uri="{FF2B5EF4-FFF2-40B4-BE49-F238E27FC236}">
                <a16:creationId xmlns:a16="http://schemas.microsoft.com/office/drawing/2014/main" id="{530DE94A-D406-49FD-8F9A-8649AC912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2647950"/>
            <a:ext cx="5734050" cy="2838450"/>
          </a:xfrm>
          <a:prstGeom prst="rect">
            <a:avLst/>
          </a:prstGeom>
        </p:spPr>
      </p:pic>
    </p:spTree>
    <p:extLst>
      <p:ext uri="{BB962C8B-B14F-4D97-AF65-F5344CB8AC3E}">
        <p14:creationId xmlns:p14="http://schemas.microsoft.com/office/powerpoint/2010/main" val="322435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A9877D-3B69-46DC-9723-E61AEA7EFE61}"/>
              </a:ext>
            </a:extLst>
          </p:cNvPr>
          <p:cNvSpPr>
            <a:spLocks noGrp="1"/>
          </p:cNvSpPr>
          <p:nvPr>
            <p:ph type="title"/>
          </p:nvPr>
        </p:nvSpPr>
        <p:spPr/>
        <p:txBody>
          <a:bodyPr/>
          <a:lstStyle/>
          <a:p>
            <a:r>
              <a:rPr lang="en-US" altLang="zh-TW" dirty="0"/>
              <a:t>ZOH</a:t>
            </a:r>
            <a:r>
              <a:rPr lang="zh-TW" altLang="en-US" dirty="0"/>
              <a:t> </a:t>
            </a:r>
            <a:r>
              <a:rPr lang="en-US" altLang="zh-TW" dirty="0"/>
              <a:t>Method Derivation</a:t>
            </a:r>
            <a:endParaRPr lang="zh-TW" altLang="en-US" dirty="0"/>
          </a:p>
        </p:txBody>
      </p:sp>
      <p:sp>
        <p:nvSpPr>
          <p:cNvPr id="3" name="內容版面配置區 2">
            <a:extLst>
              <a:ext uri="{FF2B5EF4-FFF2-40B4-BE49-F238E27FC236}">
                <a16:creationId xmlns:a16="http://schemas.microsoft.com/office/drawing/2014/main" id="{F13FC48C-F048-4D86-8EB9-0D2F2BBA427B}"/>
              </a:ext>
            </a:extLst>
          </p:cNvPr>
          <p:cNvSpPr>
            <a:spLocks noGrp="1"/>
          </p:cNvSpPr>
          <p:nvPr>
            <p:ph idx="1"/>
          </p:nvPr>
        </p:nvSpPr>
        <p:spPr>
          <a:xfrm>
            <a:off x="377824" y="838200"/>
            <a:ext cx="8634095" cy="828040"/>
          </a:xfrm>
        </p:spPr>
        <p:txBody>
          <a:bodyPr/>
          <a:lstStyle/>
          <a:p>
            <a:r>
              <a:rPr lang="en-US" altLang="zh-TW" dirty="0"/>
              <a:t>Objective : find the Z transform of the ZOH discrete control system</a:t>
            </a:r>
          </a:p>
          <a:p>
            <a:r>
              <a:rPr lang="en-US" altLang="zh-TW" dirty="0"/>
              <a:t>V(t) transfer to step function collection</a:t>
            </a:r>
            <a:endParaRPr lang="zh-TW" altLang="en-US" dirty="0"/>
          </a:p>
        </p:txBody>
      </p:sp>
      <p:sp>
        <p:nvSpPr>
          <p:cNvPr id="4" name="投影片編號版面配置區 3">
            <a:extLst>
              <a:ext uri="{FF2B5EF4-FFF2-40B4-BE49-F238E27FC236}">
                <a16:creationId xmlns:a16="http://schemas.microsoft.com/office/drawing/2014/main" id="{C6521720-8FC5-440F-BDBC-7F72FAAB65E1}"/>
              </a:ext>
            </a:extLst>
          </p:cNvPr>
          <p:cNvSpPr>
            <a:spLocks noGrp="1"/>
          </p:cNvSpPr>
          <p:nvPr>
            <p:ph type="sldNum" sz="quarter" idx="12"/>
          </p:nvPr>
        </p:nvSpPr>
        <p:spPr/>
        <p:txBody>
          <a:bodyPr/>
          <a:lstStyle/>
          <a:p>
            <a:fld id="{FC175A1F-17AA-440E-A787-FA438D8C8862}" type="slidenum">
              <a:rPr lang="zh-TW" altLang="en-US" smtClean="0"/>
              <a:pPr/>
              <a:t>9</a:t>
            </a:fld>
            <a:endParaRPr lang="zh-TW" altLang="en-US"/>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EF857C48-2BED-42AB-8999-31F21AE193AD}"/>
                  </a:ext>
                </a:extLst>
              </p:cNvPr>
              <p:cNvSpPr txBox="1"/>
              <p:nvPr/>
            </p:nvSpPr>
            <p:spPr>
              <a:xfrm>
                <a:off x="377824" y="2398127"/>
                <a:ext cx="3688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m:rPr>
                              <m:sty m:val="p"/>
                            </m:rPr>
                            <a:rPr lang="en-US" altLang="zh-TW" i="1">
                              <a:latin typeface="Cambria Math" panose="02040503050406030204" pitchFamily="18" charset="0"/>
                            </a:rPr>
                            <m:t>V</m:t>
                          </m:r>
                        </m:e>
                        <m:sub>
                          <m:r>
                            <a:rPr lang="en-US" altLang="zh-TW" i="1">
                              <a:latin typeface="Cambria Math" panose="02040503050406030204" pitchFamily="18" charset="0"/>
                            </a:rPr>
                            <m:t>𝑘</m:t>
                          </m:r>
                        </m:sub>
                      </m:sSub>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𝑘</m:t>
                          </m:r>
                        </m:e>
                      </m:d>
                      <m:r>
                        <a:rPr lang="en-US" altLang="zh-TW" b="0" i="1" smtClean="0">
                          <a:latin typeface="Cambria Math" panose="02040503050406030204" pitchFamily="18" charset="0"/>
                        </a:rPr>
                        <m:t>=</m:t>
                      </m:r>
                      <m:r>
                        <a:rPr lang="en-US" altLang="zh-TW" i="1">
                          <a:latin typeface="Cambria Math" panose="02040503050406030204" pitchFamily="18" charset="0"/>
                        </a:rPr>
                        <m:t>[</m:t>
                      </m:r>
                      <m:r>
                        <a:rPr lang="en-US" altLang="zh-TW" i="1">
                          <a:latin typeface="Cambria Math" panose="02040503050406030204" pitchFamily="18" charset="0"/>
                        </a:rPr>
                        <m:t>𝑢</m:t>
                      </m:r>
                      <m:d>
                        <m:dPr>
                          <m:ctrlPr>
                            <a:rPr lang="en-US" altLang="zh-TW" i="1">
                              <a:latin typeface="Cambria Math" panose="02040503050406030204" pitchFamily="18" charset="0"/>
                            </a:rPr>
                          </m:ctrlPr>
                        </m:dPr>
                        <m:e>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i="1">
                              <a:latin typeface="Cambria Math" panose="02040503050406030204" pitchFamily="18" charset="0"/>
                            </a:rPr>
                            <m:t>𝑘𝑇</m:t>
                          </m:r>
                        </m:e>
                      </m:d>
                      <m:r>
                        <a:rPr lang="en-US" altLang="zh-TW" i="1">
                          <a:latin typeface="Cambria Math" panose="02040503050406030204" pitchFamily="18" charset="0"/>
                        </a:rPr>
                        <m:t>−</m:t>
                      </m:r>
                      <m:r>
                        <a:rPr lang="en-US" altLang="zh-TW" i="1">
                          <a:latin typeface="Cambria Math" panose="02040503050406030204" pitchFamily="18" charset="0"/>
                        </a:rPr>
                        <m:t>𝑢</m:t>
                      </m:r>
                      <m:d>
                        <m:dPr>
                          <m:ctrlPr>
                            <a:rPr lang="en-US" altLang="zh-TW" i="1">
                              <a:latin typeface="Cambria Math" panose="02040503050406030204" pitchFamily="18" charset="0"/>
                            </a:rPr>
                          </m:ctrlPr>
                        </m:dPr>
                        <m:e>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i="1">
                              <a:latin typeface="Cambria Math" panose="02040503050406030204" pitchFamily="18" charset="0"/>
                            </a:rPr>
                            <m:t>𝑘</m:t>
                          </m:r>
                          <m:r>
                            <a:rPr lang="en-US" altLang="zh-TW" i="1">
                              <a:latin typeface="Cambria Math" panose="02040503050406030204" pitchFamily="18" charset="0"/>
                            </a:rPr>
                            <m:t>+1</m:t>
                          </m:r>
                        </m:e>
                      </m:d>
                      <m:r>
                        <a:rPr lang="en-US" altLang="zh-TW" i="1">
                          <a:latin typeface="Cambria Math" panose="02040503050406030204" pitchFamily="18" charset="0"/>
                        </a:rPr>
                        <m:t>𝑇</m:t>
                      </m:r>
                      <m:r>
                        <a:rPr lang="en-US" altLang="zh-TW" i="1">
                          <a:latin typeface="Cambria Math" panose="02040503050406030204" pitchFamily="18" charset="0"/>
                        </a:rPr>
                        <m:t>]</m:t>
                      </m:r>
                    </m:oMath>
                  </m:oMathPara>
                </a14:m>
                <a:endParaRPr lang="en-US" altLang="zh-TW" dirty="0"/>
              </a:p>
            </p:txBody>
          </p:sp>
        </mc:Choice>
        <mc:Fallback xmlns="">
          <p:sp>
            <p:nvSpPr>
              <p:cNvPr id="6" name="文字方塊 5">
                <a:extLst>
                  <a:ext uri="{FF2B5EF4-FFF2-40B4-BE49-F238E27FC236}">
                    <a16:creationId xmlns:a16="http://schemas.microsoft.com/office/drawing/2014/main" id="{EF857C48-2BED-42AB-8999-31F21AE193AD}"/>
                  </a:ext>
                </a:extLst>
              </p:cNvPr>
              <p:cNvSpPr txBox="1">
                <a:spLocks noRot="1" noChangeAspect="1" noMove="1" noResize="1" noEditPoints="1" noAdjustHandles="1" noChangeArrowheads="1" noChangeShapeType="1" noTextEdit="1"/>
              </p:cNvSpPr>
              <p:nvPr/>
            </p:nvSpPr>
            <p:spPr>
              <a:xfrm>
                <a:off x="377824" y="2398127"/>
                <a:ext cx="3688959" cy="276999"/>
              </a:xfrm>
              <a:prstGeom prst="rect">
                <a:avLst/>
              </a:prstGeom>
              <a:blipFill>
                <a:blip r:embed="rId3"/>
                <a:stretch>
                  <a:fillRect l="-992" r="-1653" b="-3913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96E114AC-F1DF-4631-B47D-D98B070C7108}"/>
                  </a:ext>
                </a:extLst>
              </p:cNvPr>
              <p:cNvSpPr txBox="1"/>
              <p:nvPr/>
            </p:nvSpPr>
            <p:spPr>
              <a:xfrm>
                <a:off x="6550494" y="1194536"/>
                <a:ext cx="2282356" cy="755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𝑍</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𝑓</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𝑘</m:t>
                              </m:r>
                            </m:e>
                          </m:d>
                        </m:e>
                      </m:d>
                      <m:r>
                        <a:rPr lang="en-US" altLang="zh-TW" b="0" i="1" smtClean="0">
                          <a:latin typeface="Cambria Math" panose="02040503050406030204" pitchFamily="18" charset="0"/>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𝑘</m:t>
                          </m:r>
                          <m:r>
                            <a:rPr lang="en-US" altLang="zh-TW" b="0" i="1" smtClean="0">
                              <a:latin typeface="Cambria Math" panose="02040503050406030204" pitchFamily="18" charset="0"/>
                            </a:rPr>
                            <m:t>=0</m:t>
                          </m:r>
                        </m:sub>
                        <m:sup>
                          <m:r>
                            <a:rPr lang="en-US" altLang="zh-TW" b="0" i="1" smtClean="0">
                              <a:latin typeface="Cambria Math" panose="02040503050406030204" pitchFamily="18" charset="0"/>
                              <a:ea typeface="Cambria Math" panose="02040503050406030204" pitchFamily="18" charset="0"/>
                            </a:rPr>
                            <m:t>∞</m:t>
                          </m:r>
                        </m:sup>
                        <m:e>
                          <m:r>
                            <a:rPr lang="en-US" altLang="zh-TW" b="0" i="1" smtClean="0">
                              <a:latin typeface="Cambria Math" panose="02040503050406030204" pitchFamily="18" charset="0"/>
                            </a:rPr>
                            <m:t>𝑓</m:t>
                          </m:r>
                          <m:r>
                            <a:rPr lang="en-US" altLang="zh-TW" b="0" i="1" smtClean="0">
                              <a:latin typeface="Cambria Math" panose="02040503050406030204" pitchFamily="18" charset="0"/>
                            </a:rPr>
                            <m:t>[</m:t>
                          </m:r>
                          <m:r>
                            <a:rPr lang="en-US" altLang="zh-TW" b="0" i="1" smtClean="0">
                              <a:latin typeface="Cambria Math" panose="02040503050406030204" pitchFamily="18" charset="0"/>
                            </a:rPr>
                            <m:t>𝑘</m:t>
                          </m:r>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m:t>
                              </m:r>
                              <m:r>
                                <a:rPr lang="en-US" altLang="zh-TW" b="0" i="1" smtClean="0">
                                  <a:latin typeface="Cambria Math" panose="02040503050406030204" pitchFamily="18" charset="0"/>
                                </a:rPr>
                                <m:t>𝑘</m:t>
                              </m:r>
                            </m:sup>
                          </m:sSup>
                        </m:e>
                      </m:nary>
                    </m:oMath>
                  </m:oMathPara>
                </a14:m>
                <a:endParaRPr lang="zh-TW" altLang="en-US" dirty="0"/>
              </a:p>
            </p:txBody>
          </p:sp>
        </mc:Choice>
        <mc:Fallback xmlns="">
          <p:sp>
            <p:nvSpPr>
              <p:cNvPr id="7" name="文字方塊 6">
                <a:extLst>
                  <a:ext uri="{FF2B5EF4-FFF2-40B4-BE49-F238E27FC236}">
                    <a16:creationId xmlns:a16="http://schemas.microsoft.com/office/drawing/2014/main" id="{96E114AC-F1DF-4631-B47D-D98B070C7108}"/>
                  </a:ext>
                </a:extLst>
              </p:cNvPr>
              <p:cNvSpPr txBox="1">
                <a:spLocks noRot="1" noChangeAspect="1" noMove="1" noResize="1" noEditPoints="1" noAdjustHandles="1" noChangeArrowheads="1" noChangeShapeType="1" noTextEdit="1"/>
              </p:cNvSpPr>
              <p:nvPr/>
            </p:nvSpPr>
            <p:spPr>
              <a:xfrm>
                <a:off x="6550494" y="1194536"/>
                <a:ext cx="2282356" cy="75552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8BA52A8A-DFC5-4FE2-A8FE-FECCC38F945C}"/>
                  </a:ext>
                </a:extLst>
              </p:cNvPr>
              <p:cNvSpPr txBox="1"/>
              <p:nvPr/>
            </p:nvSpPr>
            <p:spPr>
              <a:xfrm>
                <a:off x="428598" y="2989416"/>
                <a:ext cx="3779545" cy="1275606"/>
              </a:xfrm>
              <a:prstGeom prst="rect">
                <a:avLst/>
              </a:prstGeom>
              <a:noFill/>
            </p:spPr>
            <p:txBody>
              <a:bodyPr wrap="square" lIns="0" tIns="0" rIns="0" bIns="0" rtlCol="0">
                <a:spAutoFit/>
              </a:bodyPr>
              <a:lstStyle/>
              <a:p>
                <a14:m>
                  <m:oMath xmlns:m="http://schemas.openxmlformats.org/officeDocument/2006/math">
                    <m:r>
                      <a:rPr lang="en-US" altLang="zh-TW" i="1">
                        <a:latin typeface="Cambria Math" panose="02040503050406030204" pitchFamily="18" charset="0"/>
                      </a:rPr>
                      <m:t>𝑉</m:t>
                    </m:r>
                    <m:d>
                      <m:dPr>
                        <m:ctrlPr>
                          <a:rPr lang="en-US" altLang="zh-TW" i="1">
                            <a:latin typeface="Cambria Math" panose="02040503050406030204" pitchFamily="18" charset="0"/>
                          </a:rPr>
                        </m:ctrlPr>
                      </m:dPr>
                      <m:e>
                        <m:r>
                          <a:rPr lang="en-US" altLang="zh-TW" i="1">
                            <a:latin typeface="Cambria Math" panose="02040503050406030204" pitchFamily="18" charset="0"/>
                          </a:rPr>
                          <m:t>𝑠</m:t>
                        </m:r>
                      </m:e>
                    </m:d>
                    <m:r>
                      <a:rPr lang="en-US" altLang="zh-TW" b="0" i="1" smtClean="0">
                        <a:latin typeface="Cambria Math" panose="02040503050406030204" pitchFamily="18" charset="0"/>
                      </a:rPr>
                      <m:t>=</m:t>
                    </m:r>
                  </m:oMath>
                </a14:m>
                <a:r>
                  <a:rPr lang="en-US" altLang="zh-TW" dirty="0"/>
                  <a:t> </a:t>
                </a:r>
                <a14:m>
                  <m:oMath xmlns:m="http://schemas.openxmlformats.org/officeDocument/2006/math">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𝑘</m:t>
                        </m:r>
                        <m:r>
                          <a:rPr lang="en-US" altLang="zh-TW" i="1">
                            <a:latin typeface="Cambria Math" panose="02040503050406030204" pitchFamily="18" charset="0"/>
                          </a:rPr>
                          <m:t>=0</m:t>
                        </m:r>
                      </m:sub>
                      <m:sup>
                        <m:r>
                          <a:rPr lang="en-US" altLang="zh-TW" i="1">
                            <a:latin typeface="Cambria Math" panose="02040503050406030204" pitchFamily="18" charset="0"/>
                            <a:ea typeface="Cambria Math" panose="02040503050406030204" pitchFamily="18" charset="0"/>
                          </a:rPr>
                          <m:t>∞</m:t>
                        </m:r>
                      </m:sup>
                      <m:e>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1</m:t>
                            </m:r>
                          </m:num>
                          <m:den>
                            <m:r>
                              <a:rPr lang="en-US" altLang="zh-TW" i="1">
                                <a:latin typeface="Cambria Math" panose="02040503050406030204" pitchFamily="18" charset="0"/>
                                <a:ea typeface="Cambria Math" panose="02040503050406030204" pitchFamily="18" charset="0"/>
                              </a:rPr>
                              <m:t>𝑠</m:t>
                            </m:r>
                          </m:den>
                        </m:f>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𝑒</m:t>
                            </m:r>
                          </m:e>
                          <m: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𝑘𝑇</m:t>
                            </m:r>
                          </m:sup>
                        </m:sSup>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1</m:t>
                            </m:r>
                          </m:num>
                          <m:den>
                            <m:r>
                              <a:rPr lang="en-US" altLang="zh-TW" i="1">
                                <a:latin typeface="Cambria Math" panose="02040503050406030204" pitchFamily="18" charset="0"/>
                                <a:ea typeface="Cambria Math" panose="02040503050406030204" pitchFamily="18" charset="0"/>
                              </a:rPr>
                              <m:t>𝑠</m:t>
                            </m:r>
                          </m:den>
                        </m:f>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𝑒</m:t>
                            </m:r>
                          </m:e>
                          <m:sup>
                            <m:r>
                              <a:rPr lang="en-US" altLang="zh-TW" i="1">
                                <a:latin typeface="Cambria Math" panose="02040503050406030204" pitchFamily="18" charset="0"/>
                                <a:ea typeface="Cambria Math" panose="02040503050406030204" pitchFamily="18" charset="0"/>
                              </a:rPr>
                              <m:t>−</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𝑘</m:t>
                                </m:r>
                                <m:r>
                                  <a:rPr lang="en-US" altLang="zh-TW" i="1">
                                    <a:latin typeface="Cambria Math" panose="02040503050406030204" pitchFamily="18" charset="0"/>
                                    <a:ea typeface="Cambria Math" panose="02040503050406030204" pitchFamily="18" charset="0"/>
                                  </a:rPr>
                                  <m:t>+1</m:t>
                                </m:r>
                              </m:e>
                            </m:d>
                            <m:r>
                              <a:rPr lang="en-US" altLang="zh-TW" i="1">
                                <a:latin typeface="Cambria Math" panose="02040503050406030204" pitchFamily="18" charset="0"/>
                                <a:ea typeface="Cambria Math" panose="02040503050406030204" pitchFamily="18" charset="0"/>
                              </a:rPr>
                              <m:t>𝑇</m:t>
                            </m:r>
                          </m:sup>
                        </m:sSup>
                      </m:e>
                    </m:nary>
                  </m:oMath>
                </a14:m>
                <a:endParaRPr lang="en-US" altLang="zh-TW" i="1" dirty="0"/>
              </a:p>
              <a:p>
                <a:r>
                  <a:rPr lang="en-US" altLang="zh-TW" i="1" dirty="0"/>
                  <a:t>	= </a:t>
                </a:r>
                <a14:m>
                  <m:oMath xmlns:m="http://schemas.openxmlformats.org/officeDocument/2006/math">
                    <m:nary>
                      <m:naryPr>
                        <m:chr m:val="∑"/>
                        <m:ctrlPr>
                          <a:rPr lang="en-US" altLang="zh-TW" i="1" smtClean="0">
                            <a:latin typeface="Cambria Math" panose="02040503050406030204" pitchFamily="18" charset="0"/>
                          </a:rPr>
                        </m:ctrlPr>
                      </m:naryPr>
                      <m:sub>
                        <m:r>
                          <m:rPr>
                            <m:brk m:alnAt="23"/>
                          </m:rPr>
                          <a:rPr lang="en-US" altLang="zh-TW" b="0" i="1">
                            <a:latin typeface="Cambria Math" panose="02040503050406030204" pitchFamily="18" charset="0"/>
                          </a:rPr>
                          <m:t>𝑘</m:t>
                        </m:r>
                        <m:r>
                          <a:rPr lang="en-US" altLang="zh-TW" b="0" i="1">
                            <a:latin typeface="Cambria Math" panose="02040503050406030204" pitchFamily="18" charset="0"/>
                          </a:rPr>
                          <m:t>=0</m:t>
                        </m:r>
                      </m:sub>
                      <m:sup>
                        <m:r>
                          <a:rPr lang="en-US" altLang="zh-TW" b="0" i="1">
                            <a:latin typeface="Cambria Math" panose="02040503050406030204" pitchFamily="18" charset="0"/>
                            <a:ea typeface="Cambria Math" panose="02040503050406030204" pitchFamily="18" charset="0"/>
                          </a:rPr>
                          <m:t>∞</m:t>
                        </m:r>
                      </m:sup>
                      <m:e>
                        <m:f>
                          <m:fPr>
                            <m:ctrlPr>
                              <a:rPr lang="en-US" altLang="zh-TW" i="1">
                                <a:latin typeface="Cambria Math" panose="02040503050406030204" pitchFamily="18" charset="0"/>
                                <a:ea typeface="Cambria Math" panose="02040503050406030204" pitchFamily="18" charset="0"/>
                              </a:rPr>
                            </m:ctrlPr>
                          </m:fPr>
                          <m:num>
                            <m:r>
                              <a:rPr lang="en-US" altLang="zh-TW" b="0" i="1">
                                <a:latin typeface="Cambria Math" panose="02040503050406030204" pitchFamily="18" charset="0"/>
                                <a:ea typeface="Cambria Math" panose="02040503050406030204" pitchFamily="18" charset="0"/>
                              </a:rPr>
                              <m:t>1</m:t>
                            </m:r>
                            <m:r>
                              <a:rPr lang="en-US" altLang="zh-TW" b="0" i="1" smtClean="0">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b="0" i="1">
                                    <a:latin typeface="Cambria Math" panose="02040503050406030204" pitchFamily="18" charset="0"/>
                                    <a:ea typeface="Cambria Math" panose="02040503050406030204" pitchFamily="18" charset="0"/>
                                  </a:rPr>
                                  <m:t>𝑒</m:t>
                                </m:r>
                              </m:e>
                              <m:sup>
                                <m:r>
                                  <a:rPr lang="en-US" altLang="zh-TW" b="0" i="1">
                                    <a:latin typeface="Cambria Math" panose="02040503050406030204" pitchFamily="18" charset="0"/>
                                    <a:ea typeface="Cambria Math" panose="02040503050406030204" pitchFamily="18" charset="0"/>
                                  </a:rPr>
                                  <m:t>−</m:t>
                                </m:r>
                                <m:d>
                                  <m:dPr>
                                    <m:ctrlPr>
                                      <a:rPr lang="en-US" altLang="zh-TW" i="1">
                                        <a:latin typeface="Cambria Math" panose="02040503050406030204" pitchFamily="18" charset="0"/>
                                        <a:ea typeface="Cambria Math" panose="02040503050406030204" pitchFamily="18" charset="0"/>
                                      </a:rPr>
                                    </m:ctrlPr>
                                  </m:dPr>
                                  <m:e>
                                    <m:r>
                                      <a:rPr lang="en-US" altLang="zh-TW" b="0" i="1">
                                        <a:latin typeface="Cambria Math" panose="02040503050406030204" pitchFamily="18" charset="0"/>
                                      </a:rPr>
                                      <m:t>𝑇</m:t>
                                    </m:r>
                                  </m:e>
                                </m:d>
                                <m:r>
                                  <a:rPr lang="en-US" altLang="zh-TW" b="0" i="1">
                                    <a:latin typeface="Cambria Math" panose="02040503050406030204" pitchFamily="18" charset="0"/>
                                    <a:ea typeface="Cambria Math" panose="02040503050406030204" pitchFamily="18" charset="0"/>
                                  </a:rPr>
                                  <m:t>𝑠</m:t>
                                </m:r>
                              </m:sup>
                            </m:sSup>
                          </m:num>
                          <m:den>
                            <m:r>
                              <a:rPr lang="en-US" altLang="zh-TW" b="0" i="1">
                                <a:latin typeface="Cambria Math" panose="02040503050406030204" pitchFamily="18" charset="0"/>
                                <a:ea typeface="Cambria Math" panose="02040503050406030204" pitchFamily="18" charset="0"/>
                              </a:rPr>
                              <m:t>𝑠</m:t>
                            </m:r>
                          </m:den>
                        </m:f>
                        <m:sSup>
                          <m:sSupPr>
                            <m:ctrlPr>
                              <a:rPr lang="en-US" altLang="zh-TW" i="1">
                                <a:latin typeface="Cambria Math" panose="02040503050406030204" pitchFamily="18" charset="0"/>
                                <a:ea typeface="Cambria Math" panose="02040503050406030204" pitchFamily="18" charset="0"/>
                              </a:rPr>
                            </m:ctrlPr>
                          </m:sSupPr>
                          <m:e>
                            <m:r>
                              <a:rPr lang="en-US" altLang="zh-TW" b="0" i="1">
                                <a:latin typeface="Cambria Math" panose="02040503050406030204" pitchFamily="18" charset="0"/>
                                <a:ea typeface="Cambria Math" panose="02040503050406030204" pitchFamily="18" charset="0"/>
                              </a:rPr>
                              <m:t>𝑒</m:t>
                            </m:r>
                          </m:e>
                          <m:sup>
                            <m:r>
                              <a:rPr lang="en-US" altLang="zh-TW" b="0" i="1">
                                <a:latin typeface="Cambria Math" panose="02040503050406030204" pitchFamily="18" charset="0"/>
                                <a:ea typeface="Cambria Math" panose="02040503050406030204" pitchFamily="18" charset="0"/>
                              </a:rPr>
                              <m:t>−</m:t>
                            </m:r>
                            <m:d>
                              <m:dPr>
                                <m:ctrlPr>
                                  <a:rPr lang="en-US" altLang="zh-TW" i="1" smtClean="0">
                                    <a:latin typeface="Cambria Math" panose="02040503050406030204" pitchFamily="18" charset="0"/>
                                    <a:ea typeface="Cambria Math" panose="02040503050406030204" pitchFamily="18" charset="0"/>
                                  </a:rPr>
                                </m:ctrlPr>
                              </m:dPr>
                              <m:e>
                                <m:r>
                                  <a:rPr lang="en-US" altLang="zh-TW" b="0" i="1">
                                    <a:latin typeface="Cambria Math" panose="02040503050406030204" pitchFamily="18" charset="0"/>
                                    <a:ea typeface="Cambria Math" panose="02040503050406030204" pitchFamily="18" charset="0"/>
                                  </a:rPr>
                                  <m:t>𝑘</m:t>
                                </m:r>
                                <m:r>
                                  <a:rPr lang="en-US" altLang="zh-TW" b="0" i="1" smtClean="0">
                                    <a:latin typeface="Cambria Math" panose="02040503050406030204" pitchFamily="18" charset="0"/>
                                    <a:ea typeface="Cambria Math" panose="02040503050406030204" pitchFamily="18" charset="0"/>
                                  </a:rPr>
                                  <m:t>𝑇</m:t>
                                </m:r>
                              </m:e>
                            </m:d>
                            <m:r>
                              <a:rPr lang="en-US" altLang="zh-TW" b="0" i="1" smtClean="0">
                                <a:latin typeface="Cambria Math" panose="02040503050406030204" pitchFamily="18" charset="0"/>
                                <a:ea typeface="Cambria Math" panose="02040503050406030204" pitchFamily="18" charset="0"/>
                              </a:rPr>
                              <m:t>𝑠</m:t>
                            </m:r>
                          </m:sup>
                        </m:sSup>
                      </m:e>
                    </m:nary>
                  </m:oMath>
                </a14:m>
                <a:endParaRPr lang="en-US" altLang="zh-TW" i="1" dirty="0"/>
              </a:p>
              <a:p>
                <a:r>
                  <a:rPr lang="en-US" altLang="zh-TW" i="1" dirty="0"/>
                  <a:t>	=</a:t>
                </a:r>
                <a:r>
                  <a:rPr lang="en-US" altLang="zh-TW" dirty="0"/>
                  <a:t> </a:t>
                </a:r>
                <a14:m>
                  <m:oMath xmlns:m="http://schemas.openxmlformats.org/officeDocument/2006/math">
                    <m:f>
                      <m:fPr>
                        <m:ctrlPr>
                          <a:rPr lang="en-US" altLang="zh-TW" i="1" smtClean="0">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1−</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𝑧</m:t>
                            </m:r>
                          </m:e>
                          <m:sup>
                            <m:r>
                              <a:rPr lang="en-US" altLang="zh-TW" i="1">
                                <a:latin typeface="Cambria Math" panose="02040503050406030204" pitchFamily="18" charset="0"/>
                                <a:ea typeface="Cambria Math" panose="02040503050406030204" pitchFamily="18" charset="0"/>
                              </a:rPr>
                              <m:t>−1</m:t>
                            </m:r>
                          </m:sup>
                        </m:sSup>
                      </m:num>
                      <m:den>
                        <m:r>
                          <a:rPr lang="en-US" altLang="zh-TW" i="1">
                            <a:latin typeface="Cambria Math" panose="02040503050406030204" pitchFamily="18" charset="0"/>
                            <a:ea typeface="Cambria Math" panose="02040503050406030204" pitchFamily="18" charset="0"/>
                          </a:rPr>
                          <m:t>𝑠</m:t>
                        </m:r>
                      </m:den>
                    </m:f>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𝑘</m:t>
                        </m:r>
                        <m:r>
                          <a:rPr lang="en-US" altLang="zh-TW" i="1">
                            <a:latin typeface="Cambria Math" panose="02040503050406030204" pitchFamily="18" charset="0"/>
                          </a:rPr>
                          <m:t>=0</m:t>
                        </m:r>
                      </m:sub>
                      <m:sup>
                        <m:r>
                          <a:rPr lang="en-US" altLang="zh-TW" i="1">
                            <a:latin typeface="Cambria Math" panose="02040503050406030204" pitchFamily="18" charset="0"/>
                            <a:ea typeface="Cambria Math" panose="02040503050406030204" pitchFamily="18" charset="0"/>
                          </a:rPr>
                          <m:t>∞</m:t>
                        </m:r>
                      </m:sup>
                      <m:e>
                        <m:sSup>
                          <m:sSupPr>
                            <m:ctrlPr>
                              <a:rPr lang="en-US" altLang="zh-TW"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𝑧</m:t>
                            </m:r>
                          </m:e>
                          <m:sup>
                            <m:r>
                              <a:rPr lang="en-US" altLang="zh-TW" i="1">
                                <a:latin typeface="Cambria Math" panose="02040503050406030204" pitchFamily="18" charset="0"/>
                                <a:ea typeface="Cambria Math" panose="02040503050406030204" pitchFamily="18" charset="0"/>
                              </a:rPr>
                              <m:t>−</m:t>
                            </m:r>
                            <m:d>
                              <m:dPr>
                                <m:ctrlPr>
                                  <a:rPr lang="en-US" altLang="zh-TW" i="1">
                                    <a:latin typeface="Cambria Math" panose="02040503050406030204" pitchFamily="18" charset="0"/>
                                    <a:ea typeface="Cambria Math" panose="02040503050406030204" pitchFamily="18" charset="0"/>
                                  </a:rPr>
                                </m:ctrlPr>
                              </m:dPr>
                              <m:e>
                                <m:r>
                                  <a:rPr lang="en-US" altLang="zh-TW" i="1">
                                    <a:latin typeface="Cambria Math" panose="02040503050406030204" pitchFamily="18" charset="0"/>
                                    <a:ea typeface="Cambria Math" panose="02040503050406030204" pitchFamily="18" charset="0"/>
                                  </a:rPr>
                                  <m:t>𝑘</m:t>
                                </m:r>
                              </m:e>
                            </m:d>
                          </m:sup>
                        </m:sSup>
                      </m:e>
                    </m:nary>
                  </m:oMath>
                </a14:m>
                <a:endParaRPr lang="en-US" altLang="zh-TW" i="1" dirty="0"/>
              </a:p>
            </p:txBody>
          </p:sp>
        </mc:Choice>
        <mc:Fallback xmlns="">
          <p:sp>
            <p:nvSpPr>
              <p:cNvPr id="8" name="文字方塊 7">
                <a:extLst>
                  <a:ext uri="{FF2B5EF4-FFF2-40B4-BE49-F238E27FC236}">
                    <a16:creationId xmlns:a16="http://schemas.microsoft.com/office/drawing/2014/main" id="{8BA52A8A-DFC5-4FE2-A8FE-FECCC38F945C}"/>
                  </a:ext>
                </a:extLst>
              </p:cNvPr>
              <p:cNvSpPr txBox="1">
                <a:spLocks noRot="1" noChangeAspect="1" noMove="1" noResize="1" noEditPoints="1" noAdjustHandles="1" noChangeArrowheads="1" noChangeShapeType="1" noTextEdit="1"/>
              </p:cNvSpPr>
              <p:nvPr/>
            </p:nvSpPr>
            <p:spPr>
              <a:xfrm>
                <a:off x="428598" y="2989416"/>
                <a:ext cx="3779545" cy="1275606"/>
              </a:xfrm>
              <a:prstGeom prst="rect">
                <a:avLst/>
              </a:prstGeom>
              <a:blipFill>
                <a:blip r:embed="rId5"/>
                <a:stretch>
                  <a:fillRect l="-2097" t="-33333" b="-52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BD9B803-21A1-4DFC-BDE7-4BDFC74D2F89}"/>
                  </a:ext>
                </a:extLst>
              </p:cNvPr>
              <p:cNvSpPr txBox="1"/>
              <p:nvPr/>
            </p:nvSpPr>
            <p:spPr>
              <a:xfrm>
                <a:off x="3449617" y="3859802"/>
                <a:ext cx="8068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𝑧</m:t>
                          </m:r>
                          <m:r>
                            <a:rPr lang="en-US" altLang="zh-TW" b="0" i="1" smtClean="0">
                              <a:latin typeface="Cambria Math" panose="02040503050406030204" pitchFamily="18" charset="0"/>
                            </a:rPr>
                            <m:t>=</m:t>
                          </m:r>
                          <m:r>
                            <a:rPr lang="en-US" altLang="zh-TW" b="0" i="1" smtClean="0">
                              <a:latin typeface="Cambria Math" panose="02040503050406030204" pitchFamily="18" charset="0"/>
                            </a:rPr>
                            <m:t>𝑒</m:t>
                          </m:r>
                        </m:e>
                        <m:sup>
                          <m:r>
                            <a:rPr lang="en-US" altLang="zh-TW" b="0" i="1" smtClean="0">
                              <a:latin typeface="Cambria Math" panose="02040503050406030204" pitchFamily="18" charset="0"/>
                            </a:rPr>
                            <m:t>𝑇𝑠</m:t>
                          </m:r>
                        </m:sup>
                      </m:sSup>
                    </m:oMath>
                  </m:oMathPara>
                </a14:m>
                <a:endParaRPr lang="zh-TW" altLang="en-US" dirty="0"/>
              </a:p>
            </p:txBody>
          </p:sp>
        </mc:Choice>
        <mc:Fallback xmlns="">
          <p:sp>
            <p:nvSpPr>
              <p:cNvPr id="9" name="文字方塊 8">
                <a:extLst>
                  <a:ext uri="{FF2B5EF4-FFF2-40B4-BE49-F238E27FC236}">
                    <a16:creationId xmlns:a16="http://schemas.microsoft.com/office/drawing/2014/main" id="{CBD9B803-21A1-4DFC-BDE7-4BDFC74D2F89}"/>
                  </a:ext>
                </a:extLst>
              </p:cNvPr>
              <p:cNvSpPr txBox="1">
                <a:spLocks noRot="1" noChangeAspect="1" noMove="1" noResize="1" noEditPoints="1" noAdjustHandles="1" noChangeArrowheads="1" noChangeShapeType="1" noTextEdit="1"/>
              </p:cNvSpPr>
              <p:nvPr/>
            </p:nvSpPr>
            <p:spPr>
              <a:xfrm>
                <a:off x="3449617" y="3859802"/>
                <a:ext cx="806824" cy="276999"/>
              </a:xfrm>
              <a:prstGeom prst="rect">
                <a:avLst/>
              </a:prstGeom>
              <a:blipFill>
                <a:blip r:embed="rId6"/>
                <a:stretch>
                  <a:fillRect l="-3030" t="-2174" r="-1515"/>
                </a:stretch>
              </a:blipFill>
            </p:spPr>
            <p:txBody>
              <a:bodyPr/>
              <a:lstStyle/>
              <a:p>
                <a:r>
                  <a:rPr lang="zh-TW" altLang="en-US">
                    <a:noFill/>
                  </a:rPr>
                  <a:t> </a:t>
                </a:r>
              </a:p>
            </p:txBody>
          </p:sp>
        </mc:Fallback>
      </mc:AlternateContent>
      <p:pic>
        <p:nvPicPr>
          <p:cNvPr id="13" name="圖片 12">
            <a:extLst>
              <a:ext uri="{FF2B5EF4-FFF2-40B4-BE49-F238E27FC236}">
                <a16:creationId xmlns:a16="http://schemas.microsoft.com/office/drawing/2014/main" id="{5DFD48ED-BB86-493A-A3D3-458D743F1B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4739" y="2564796"/>
            <a:ext cx="4772268" cy="1623791"/>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D07FC4A0-7171-4EBD-BDB1-EFB6E8EC41CF}"/>
                  </a:ext>
                </a:extLst>
              </p:cNvPr>
              <p:cNvSpPr txBox="1"/>
              <p:nvPr/>
            </p:nvSpPr>
            <p:spPr>
              <a:xfrm>
                <a:off x="428597" y="4498101"/>
                <a:ext cx="3876141" cy="138345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altLang="zh-TW" sz="1600" i="1" smtClean="0">
                              <a:latin typeface="Cambria Math" panose="02040503050406030204" pitchFamily="18" charset="0"/>
                            </a:rPr>
                          </m:ctrlPr>
                        </m:fPr>
                        <m:num>
                          <m:r>
                            <a:rPr lang="en-US" altLang="zh-TW" sz="1600" b="0" i="1" smtClean="0">
                              <a:latin typeface="Cambria Math" panose="02040503050406030204" pitchFamily="18" charset="0"/>
                            </a:rPr>
                            <m:t>𝑌</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𝑠</m:t>
                          </m:r>
                          <m:r>
                            <a:rPr lang="en-US" altLang="zh-TW" sz="1600" b="0" i="1" smtClean="0">
                              <a:latin typeface="Cambria Math" panose="02040503050406030204" pitchFamily="18" charset="0"/>
                            </a:rPr>
                            <m:t>)</m:t>
                          </m:r>
                        </m:num>
                        <m:den>
                          <m:r>
                            <a:rPr lang="en-US" altLang="zh-TW" sz="1600" b="0" i="1" smtClean="0">
                              <a:latin typeface="Cambria Math" panose="02040503050406030204" pitchFamily="18" charset="0"/>
                            </a:rPr>
                            <m:t>𝑉</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𝑧</m:t>
                          </m:r>
                          <m:r>
                            <a:rPr lang="en-US" altLang="zh-TW" sz="1600" b="0" i="1" smtClean="0">
                              <a:latin typeface="Cambria Math" panose="02040503050406030204" pitchFamily="18" charset="0"/>
                            </a:rPr>
                            <m:t>)</m:t>
                          </m:r>
                        </m:den>
                      </m:f>
                      <m:r>
                        <a:rPr lang="en-US" altLang="zh-TW" sz="1600" b="0" i="1" smtClean="0">
                          <a:latin typeface="Cambria Math" panose="02040503050406030204" pitchFamily="18" charset="0"/>
                        </a:rPr>
                        <m:t>  = </m:t>
                      </m:r>
                      <m:f>
                        <m:fPr>
                          <m:ctrlPr>
                            <a:rPr lang="en-US" altLang="zh-TW" sz="1600" i="1" smtClean="0">
                              <a:latin typeface="Cambria Math" panose="02040503050406030204" pitchFamily="18" charset="0"/>
                            </a:rPr>
                          </m:ctrlPr>
                        </m:fPr>
                        <m:num>
                          <m:r>
                            <a:rPr lang="en-US" altLang="zh-TW" sz="1600" b="0" i="1" smtClean="0">
                              <a:latin typeface="Cambria Math" panose="02040503050406030204" pitchFamily="18" charset="0"/>
                            </a:rPr>
                            <m:t>𝑧</m:t>
                          </m:r>
                          <m:r>
                            <a:rPr lang="en-US" altLang="zh-TW" sz="1600" b="0" i="1" smtClean="0">
                              <a:latin typeface="Cambria Math" panose="02040503050406030204" pitchFamily="18" charset="0"/>
                            </a:rPr>
                            <m:t>−1</m:t>
                          </m:r>
                        </m:num>
                        <m:den>
                          <m:r>
                            <a:rPr lang="en-US" altLang="zh-TW" sz="1600" b="0" i="1" smtClean="0">
                              <a:latin typeface="Cambria Math" panose="02040503050406030204" pitchFamily="18" charset="0"/>
                            </a:rPr>
                            <m:t>𝑧</m:t>
                          </m:r>
                        </m:den>
                      </m:f>
                      <m:d>
                        <m:dPr>
                          <m:ctrlPr>
                            <a:rPr lang="en-US" altLang="zh-TW" sz="1600" i="1" smtClean="0">
                              <a:latin typeface="Cambria Math" panose="02040503050406030204" pitchFamily="18" charset="0"/>
                            </a:rPr>
                          </m:ctrlPr>
                        </m:dPr>
                        <m:e>
                          <m:f>
                            <m:fPr>
                              <m:ctrlPr>
                                <a:rPr lang="en-US" altLang="zh-TW" sz="1600" i="1" smtClean="0">
                                  <a:latin typeface="Cambria Math" panose="02040503050406030204" pitchFamily="18" charset="0"/>
                                </a:rPr>
                              </m:ctrlPr>
                            </m:fPr>
                            <m:num>
                              <m:r>
                                <a:rPr lang="en-US" altLang="zh-TW" sz="1600" b="0" i="1" smtClean="0">
                                  <a:latin typeface="Cambria Math" panose="02040503050406030204" pitchFamily="18" charset="0"/>
                                </a:rPr>
                                <m:t>𝐺</m:t>
                              </m:r>
                              <m:d>
                                <m:dPr>
                                  <m:ctrlPr>
                                    <a:rPr lang="en-US" altLang="zh-TW" sz="1600" i="1" smtClean="0">
                                      <a:latin typeface="Cambria Math" panose="02040503050406030204" pitchFamily="18" charset="0"/>
                                    </a:rPr>
                                  </m:ctrlPr>
                                </m:dPr>
                                <m:e>
                                  <m:r>
                                    <a:rPr lang="en-US" altLang="zh-TW" sz="1600" b="0" i="1" smtClean="0">
                                      <a:latin typeface="Cambria Math" panose="02040503050406030204" pitchFamily="18" charset="0"/>
                                    </a:rPr>
                                    <m:t>𝑠</m:t>
                                  </m:r>
                                </m:e>
                              </m:d>
                            </m:num>
                            <m:den>
                              <m:r>
                                <a:rPr lang="en-US" altLang="zh-TW" sz="1600" b="0" i="1" smtClean="0">
                                  <a:latin typeface="Cambria Math" panose="02040503050406030204" pitchFamily="18" charset="0"/>
                                </a:rPr>
                                <m:t>𝑠</m:t>
                              </m:r>
                            </m:den>
                          </m:f>
                        </m:e>
                      </m:d>
                    </m:oMath>
                  </m:oMathPara>
                </a14:m>
                <a:endParaRPr lang="en-US" altLang="zh-TW" sz="1600" i="1" dirty="0"/>
              </a:p>
              <a:p>
                <a:pPr/>
                <a14:m>
                  <m:oMathPara xmlns:m="http://schemas.openxmlformats.org/officeDocument/2006/math">
                    <m:oMathParaPr>
                      <m:jc m:val="left"/>
                    </m:oMathParaPr>
                    <m:oMath xmlns:m="http://schemas.openxmlformats.org/officeDocument/2006/math">
                      <m:f>
                        <m:fPr>
                          <m:ctrlPr>
                            <a:rPr lang="en-US" altLang="zh-TW" sz="1600" i="1">
                              <a:latin typeface="Cambria Math" panose="02040503050406030204" pitchFamily="18" charset="0"/>
                              <a:ea typeface="Cambria Math" panose="02040503050406030204" pitchFamily="18" charset="0"/>
                            </a:rPr>
                          </m:ctrlPr>
                        </m:fPr>
                        <m:num>
                          <m:r>
                            <a:rPr lang="en-US" altLang="zh-TW" sz="1600" b="0" i="1">
                              <a:latin typeface="Cambria Math" panose="02040503050406030204" pitchFamily="18" charset="0"/>
                              <a:ea typeface="Cambria Math" panose="02040503050406030204" pitchFamily="18" charset="0"/>
                            </a:rPr>
                            <m:t>𝑌</m:t>
                          </m:r>
                          <m:r>
                            <a:rPr lang="en-US" altLang="zh-TW" sz="1600" b="0" i="1">
                              <a:latin typeface="Cambria Math" panose="02040503050406030204" pitchFamily="18" charset="0"/>
                              <a:ea typeface="Cambria Math" panose="02040503050406030204" pitchFamily="18" charset="0"/>
                            </a:rPr>
                            <m:t>(</m:t>
                          </m:r>
                          <m:r>
                            <a:rPr lang="en-US" altLang="zh-TW" sz="1600" b="0" i="1">
                              <a:latin typeface="Cambria Math" panose="02040503050406030204" pitchFamily="18" charset="0"/>
                              <a:ea typeface="Cambria Math" panose="02040503050406030204" pitchFamily="18" charset="0"/>
                            </a:rPr>
                            <m:t>𝑧</m:t>
                          </m:r>
                          <m:r>
                            <a:rPr lang="en-US" altLang="zh-TW" sz="1600" b="0" i="1">
                              <a:latin typeface="Cambria Math" panose="02040503050406030204" pitchFamily="18" charset="0"/>
                              <a:ea typeface="Cambria Math" panose="02040503050406030204" pitchFamily="18" charset="0"/>
                            </a:rPr>
                            <m:t>)</m:t>
                          </m:r>
                        </m:num>
                        <m:den>
                          <m:r>
                            <a:rPr lang="en-US" altLang="zh-TW" sz="1600" b="0" i="1">
                              <a:latin typeface="Cambria Math" panose="02040503050406030204" pitchFamily="18" charset="0"/>
                              <a:ea typeface="Cambria Math" panose="02040503050406030204" pitchFamily="18" charset="0"/>
                            </a:rPr>
                            <m:t>𝑉</m:t>
                          </m:r>
                          <m:r>
                            <a:rPr lang="en-US" altLang="zh-TW" sz="1600" b="0" i="1">
                              <a:latin typeface="Cambria Math" panose="02040503050406030204" pitchFamily="18" charset="0"/>
                              <a:ea typeface="Cambria Math" panose="02040503050406030204" pitchFamily="18" charset="0"/>
                            </a:rPr>
                            <m:t>(</m:t>
                          </m:r>
                          <m:r>
                            <a:rPr lang="en-US" altLang="zh-TW" sz="1600" b="0" i="1">
                              <a:latin typeface="Cambria Math" panose="02040503050406030204" pitchFamily="18" charset="0"/>
                              <a:ea typeface="Cambria Math" panose="02040503050406030204" pitchFamily="18" charset="0"/>
                            </a:rPr>
                            <m:t>𝑧</m:t>
                          </m:r>
                          <m:r>
                            <a:rPr lang="en-US" altLang="zh-TW" sz="1600" b="0" i="1">
                              <a:latin typeface="Cambria Math" panose="02040503050406030204" pitchFamily="18" charset="0"/>
                              <a:ea typeface="Cambria Math" panose="02040503050406030204" pitchFamily="18" charset="0"/>
                            </a:rPr>
                            <m:t>)</m:t>
                          </m:r>
                        </m:den>
                      </m:f>
                      <m:r>
                        <m:rPr>
                          <m:nor/>
                        </m:rPr>
                        <a:rPr lang="en-US" altLang="zh-TW" sz="1600" b="0" i="1" smtClean="0">
                          <a:latin typeface="Cambria Math" panose="02040503050406030204" pitchFamily="18" charset="0"/>
                          <a:ea typeface="Cambria Math" panose="02040503050406030204" pitchFamily="18" charset="0"/>
                        </a:rPr>
                        <m:t>  = </m:t>
                      </m:r>
                      <m:f>
                        <m:fPr>
                          <m:ctrlPr>
                            <a:rPr lang="en-US" altLang="zh-TW" sz="1600" i="1">
                              <a:latin typeface="Cambria Math" panose="02040503050406030204" pitchFamily="18" charset="0"/>
                            </a:rPr>
                          </m:ctrlPr>
                        </m:fPr>
                        <m:num>
                          <m:r>
                            <a:rPr lang="en-US" altLang="zh-TW" sz="1600" i="1">
                              <a:latin typeface="Cambria Math" panose="02040503050406030204" pitchFamily="18" charset="0"/>
                            </a:rPr>
                            <m:t>𝑧</m:t>
                          </m:r>
                          <m:r>
                            <a:rPr lang="en-US" altLang="zh-TW" sz="1600" i="1">
                              <a:latin typeface="Cambria Math" panose="02040503050406030204" pitchFamily="18" charset="0"/>
                            </a:rPr>
                            <m:t>−1</m:t>
                          </m:r>
                        </m:num>
                        <m:den>
                          <m:r>
                            <a:rPr lang="en-US" altLang="zh-TW" sz="1600" i="1">
                              <a:latin typeface="Cambria Math" panose="02040503050406030204" pitchFamily="18" charset="0"/>
                            </a:rPr>
                            <m:t>𝑧</m:t>
                          </m:r>
                        </m:den>
                      </m:f>
                      <m:r>
                        <a:rPr lang="en-US" altLang="zh-TW" sz="1600" b="0" i="1" smtClean="0">
                          <a:latin typeface="Cambria Math" panose="02040503050406030204" pitchFamily="18" charset="0"/>
                        </a:rPr>
                        <m:t>𝑍</m:t>
                      </m:r>
                      <m:d>
                        <m:dPr>
                          <m:ctrlPr>
                            <a:rPr lang="en-US" altLang="zh-TW" sz="1600" i="1">
                              <a:latin typeface="Cambria Math" panose="02040503050406030204" pitchFamily="18" charset="0"/>
                            </a:rPr>
                          </m:ctrlPr>
                        </m:dPr>
                        <m:e>
                          <m:f>
                            <m:fPr>
                              <m:ctrlPr>
                                <a:rPr lang="en-US" altLang="zh-TW" sz="1600" i="1">
                                  <a:latin typeface="Cambria Math" panose="02040503050406030204" pitchFamily="18" charset="0"/>
                                </a:rPr>
                              </m:ctrlPr>
                            </m:fPr>
                            <m:num>
                              <m:r>
                                <a:rPr lang="en-US" altLang="zh-TW" sz="1600" i="1">
                                  <a:latin typeface="Cambria Math" panose="02040503050406030204" pitchFamily="18" charset="0"/>
                                </a:rPr>
                                <m:t>𝐺</m:t>
                              </m:r>
                              <m:d>
                                <m:dPr>
                                  <m:ctrlPr>
                                    <a:rPr lang="en-US" altLang="zh-TW" sz="1600" i="1">
                                      <a:latin typeface="Cambria Math" panose="02040503050406030204" pitchFamily="18" charset="0"/>
                                    </a:rPr>
                                  </m:ctrlPr>
                                </m:dPr>
                                <m:e>
                                  <m:r>
                                    <a:rPr lang="en-US" altLang="zh-TW" sz="1600" i="1">
                                      <a:latin typeface="Cambria Math" panose="02040503050406030204" pitchFamily="18" charset="0"/>
                                    </a:rPr>
                                    <m:t>𝑠</m:t>
                                  </m:r>
                                </m:e>
                              </m:d>
                            </m:num>
                            <m:den>
                              <m:r>
                                <a:rPr lang="en-US" altLang="zh-TW" sz="1600" i="1">
                                  <a:latin typeface="Cambria Math" panose="02040503050406030204" pitchFamily="18" charset="0"/>
                                </a:rPr>
                                <m:t>𝑠</m:t>
                              </m:r>
                            </m:den>
                          </m:f>
                        </m:e>
                      </m:d>
                    </m:oMath>
                  </m:oMathPara>
                </a14:m>
                <a:endParaRPr lang="en-US" altLang="zh-TW" sz="1600" i="1" dirty="0">
                  <a:latin typeface="Cambria Math" panose="02040503050406030204" pitchFamily="18" charset="0"/>
                  <a:ea typeface="Cambria Math" panose="02040503050406030204" pitchFamily="18" charset="0"/>
                </a:endParaRPr>
              </a:p>
              <a:p>
                <a:endParaRPr lang="en-US" altLang="zh-TW" sz="1600" b="0" dirty="0"/>
              </a:p>
            </p:txBody>
          </p:sp>
        </mc:Choice>
        <mc:Fallback xmlns="">
          <p:sp>
            <p:nvSpPr>
              <p:cNvPr id="14" name="文字方塊 13">
                <a:extLst>
                  <a:ext uri="{FF2B5EF4-FFF2-40B4-BE49-F238E27FC236}">
                    <a16:creationId xmlns:a16="http://schemas.microsoft.com/office/drawing/2014/main" id="{D07FC4A0-7171-4EBD-BDB1-EFB6E8EC41CF}"/>
                  </a:ext>
                </a:extLst>
              </p:cNvPr>
              <p:cNvSpPr txBox="1">
                <a:spLocks noRot="1" noChangeAspect="1" noMove="1" noResize="1" noEditPoints="1" noAdjustHandles="1" noChangeArrowheads="1" noChangeShapeType="1" noTextEdit="1"/>
              </p:cNvSpPr>
              <p:nvPr/>
            </p:nvSpPr>
            <p:spPr>
              <a:xfrm>
                <a:off x="428597" y="4498101"/>
                <a:ext cx="3876141" cy="1383456"/>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461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rc">
  <a:themeElements>
    <a:clrScheme name="cww 9">
      <a:dk1>
        <a:srgbClr val="003A62"/>
      </a:dk1>
      <a:lt1>
        <a:srgbClr val="FFFFFF"/>
      </a:lt1>
      <a:dk2>
        <a:srgbClr val="06760E"/>
      </a:dk2>
      <a:lt2>
        <a:srgbClr val="457473"/>
      </a:lt2>
      <a:accent1>
        <a:srgbClr val="F9FE3C"/>
      </a:accent1>
      <a:accent2>
        <a:srgbClr val="FF0066"/>
      </a:accent2>
      <a:accent3>
        <a:srgbClr val="FFFFFF"/>
      </a:accent3>
      <a:accent4>
        <a:srgbClr val="003053"/>
      </a:accent4>
      <a:accent5>
        <a:srgbClr val="FBFEAF"/>
      </a:accent5>
      <a:accent6>
        <a:srgbClr val="E7005C"/>
      </a:accent6>
      <a:hlink>
        <a:srgbClr val="2CFFF3"/>
      </a:hlink>
      <a:folHlink>
        <a:srgbClr val="0099FF"/>
      </a:folHlink>
    </a:clrScheme>
    <a:fontScheme name="cww">
      <a:majorFont>
        <a:latin typeface="Helvetica"/>
        <a:ea typeface="新細明體"/>
        <a:cs typeface=""/>
      </a:majorFont>
      <a:minorFont>
        <a:latin typeface="Helvetic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TW" altLang="en-US" sz="1800" b="1"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cw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w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w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w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w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w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w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ww 8">
        <a:dk1>
          <a:srgbClr val="003A62"/>
        </a:dk1>
        <a:lt1>
          <a:srgbClr val="F8F8F8"/>
        </a:lt1>
        <a:dk2>
          <a:srgbClr val="06760E"/>
        </a:dk2>
        <a:lt2>
          <a:srgbClr val="457473"/>
        </a:lt2>
        <a:accent1>
          <a:srgbClr val="F9FE3C"/>
        </a:accent1>
        <a:accent2>
          <a:srgbClr val="FF0066"/>
        </a:accent2>
        <a:accent3>
          <a:srgbClr val="FBFBFB"/>
        </a:accent3>
        <a:accent4>
          <a:srgbClr val="003053"/>
        </a:accent4>
        <a:accent5>
          <a:srgbClr val="FBFEAF"/>
        </a:accent5>
        <a:accent6>
          <a:srgbClr val="E7005C"/>
        </a:accent6>
        <a:hlink>
          <a:srgbClr val="2CFFF3"/>
        </a:hlink>
        <a:folHlink>
          <a:srgbClr val="0099FF"/>
        </a:folHlink>
      </a:clrScheme>
      <a:clrMap bg1="lt1" tx1="dk1" bg2="lt2" tx2="dk2" accent1="accent1" accent2="accent2" accent3="accent3" accent4="accent4" accent5="accent5" accent6="accent6" hlink="hlink" folHlink="folHlink"/>
    </a:extraClrScheme>
    <a:extraClrScheme>
      <a:clrScheme name="cww 9">
        <a:dk1>
          <a:srgbClr val="003A62"/>
        </a:dk1>
        <a:lt1>
          <a:srgbClr val="FFFFFF"/>
        </a:lt1>
        <a:dk2>
          <a:srgbClr val="06760E"/>
        </a:dk2>
        <a:lt2>
          <a:srgbClr val="457473"/>
        </a:lt2>
        <a:accent1>
          <a:srgbClr val="F9FE3C"/>
        </a:accent1>
        <a:accent2>
          <a:srgbClr val="FF0066"/>
        </a:accent2>
        <a:accent3>
          <a:srgbClr val="FFFFFF"/>
        </a:accent3>
        <a:accent4>
          <a:srgbClr val="003053"/>
        </a:accent4>
        <a:accent5>
          <a:srgbClr val="FBFEAF"/>
        </a:accent5>
        <a:accent6>
          <a:srgbClr val="E7005C"/>
        </a:accent6>
        <a:hlink>
          <a:srgbClr val="2CFFF3"/>
        </a:hlink>
        <a:folHlink>
          <a:srgbClr val="0099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arc" id="{C3D466D6-DFEE-4B75-9E06-B170DC1C1510}" vid="{E6CA1D00-3B13-4351-8C77-53AF2CBF90DE}"/>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larc</Template>
  <TotalTime>158187</TotalTime>
  <Words>1887</Words>
  <Application>Microsoft Office PowerPoint</Application>
  <PresentationFormat>如螢幕大小 (4:3)</PresentationFormat>
  <Paragraphs>308</Paragraphs>
  <Slides>49</Slides>
  <Notes>11</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49</vt:i4>
      </vt:variant>
    </vt:vector>
  </HeadingPairs>
  <TitlesOfParts>
    <vt:vector size="60" baseType="lpstr">
      <vt:lpstr>新細明體</vt:lpstr>
      <vt:lpstr>標楷體</vt:lpstr>
      <vt:lpstr>Arial</vt:lpstr>
      <vt:lpstr>Calibri</vt:lpstr>
      <vt:lpstr>Cambria Math</vt:lpstr>
      <vt:lpstr>Courier New</vt:lpstr>
      <vt:lpstr>Helvetica</vt:lpstr>
      <vt:lpstr>Symbol</vt:lpstr>
      <vt:lpstr>Times New Roman</vt:lpstr>
      <vt:lpstr>Wingdings</vt:lpstr>
      <vt:lpstr>larc</vt:lpstr>
      <vt:lpstr>Weekly Report</vt:lpstr>
      <vt:lpstr>Outline</vt:lpstr>
      <vt:lpstr>Why choose digital control</vt:lpstr>
      <vt:lpstr>Digital Control System</vt:lpstr>
      <vt:lpstr>Matlab Simulink v.s. Digital Control </vt:lpstr>
      <vt:lpstr>Continuous to Discrete domain </vt:lpstr>
      <vt:lpstr>Matlab discretize method</vt:lpstr>
      <vt:lpstr>Continuous to Discrete domain</vt:lpstr>
      <vt:lpstr>ZOH Method Derivation</vt:lpstr>
      <vt:lpstr>Design for the discrete system control</vt:lpstr>
      <vt:lpstr>Method 1 </vt:lpstr>
      <vt:lpstr>Method 2</vt:lpstr>
      <vt:lpstr>Proposal</vt:lpstr>
      <vt:lpstr>Experiment</vt:lpstr>
      <vt:lpstr>應用 </vt:lpstr>
      <vt:lpstr>PowerPoint 簡報</vt:lpstr>
      <vt:lpstr>Experiment</vt:lpstr>
      <vt:lpstr>Experiment</vt:lpstr>
      <vt:lpstr>Future Work</vt:lpstr>
      <vt:lpstr>End</vt:lpstr>
      <vt:lpstr>Comment</vt:lpstr>
      <vt:lpstr>PowerPoint 簡報</vt:lpstr>
      <vt:lpstr>PowerPoint 簡報</vt:lpstr>
      <vt:lpstr>Digital control Method</vt:lpstr>
      <vt:lpstr>Digital control Method</vt:lpstr>
      <vt:lpstr>Game</vt:lpstr>
      <vt:lpstr>Discretize! Going from continuous to discrete domain </vt:lpstr>
      <vt:lpstr>Discretize! Going from continuous to discrete domain </vt:lpstr>
      <vt:lpstr>Matlab discretize method</vt:lpstr>
      <vt:lpstr>Matlab discretize impulse method</vt:lpstr>
      <vt:lpstr>ZOH method 推導</vt:lpstr>
      <vt:lpstr>ZOH method 推導</vt:lpstr>
      <vt:lpstr>ZOH method 推導</vt:lpstr>
      <vt:lpstr>Designing for the zero order hold</vt:lpstr>
      <vt:lpstr>Designing for the zero-order hold</vt:lpstr>
      <vt:lpstr>Designing for the zero-order hold</vt:lpstr>
      <vt:lpstr>Part3 Conclusion</vt:lpstr>
      <vt:lpstr> Discretize with the matched method</vt:lpstr>
      <vt:lpstr>The bilinear transform</vt:lpstr>
      <vt:lpstr>The bilinear transform</vt:lpstr>
      <vt:lpstr>The bilinear transform </vt:lpstr>
      <vt:lpstr> z-plane warping and the bilinear transform</vt:lpstr>
      <vt:lpstr>z-plane warping and the bilinear transform </vt:lpstr>
      <vt:lpstr>Notch filter</vt:lpstr>
      <vt:lpstr>名詞解釋</vt:lpstr>
      <vt:lpstr>名詞解釋</vt:lpstr>
      <vt:lpstr>Comment</vt:lpstr>
      <vt:lpstr>問題</vt:lpstr>
      <vt:lpstr>負責人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Report</dc:title>
  <dc:creator>kwhou</dc:creator>
  <cp:lastModifiedBy>杜冠勳</cp:lastModifiedBy>
  <cp:revision>7560</cp:revision>
  <dcterms:created xsi:type="dcterms:W3CDTF">2018-10-07T16:26:11Z</dcterms:created>
  <dcterms:modified xsi:type="dcterms:W3CDTF">2021-10-26T17:34:22Z</dcterms:modified>
</cp:coreProperties>
</file>